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6"/>
  </p:notesMasterIdLst>
  <p:sldIdLst>
    <p:sldId id="256" r:id="rId2"/>
    <p:sldId id="344" r:id="rId3"/>
    <p:sldId id="345" r:id="rId4"/>
    <p:sldId id="313" r:id="rId5"/>
    <p:sldId id="346" r:id="rId6"/>
    <p:sldId id="347" r:id="rId7"/>
    <p:sldId id="310" r:id="rId8"/>
    <p:sldId id="257" r:id="rId9"/>
    <p:sldId id="261" r:id="rId10"/>
    <p:sldId id="262" r:id="rId11"/>
    <p:sldId id="258" r:id="rId12"/>
    <p:sldId id="263" r:id="rId13"/>
    <p:sldId id="270" r:id="rId14"/>
    <p:sldId id="264" r:id="rId15"/>
    <p:sldId id="284" r:id="rId16"/>
    <p:sldId id="266" r:id="rId17"/>
    <p:sldId id="271" r:id="rId18"/>
    <p:sldId id="278" r:id="rId19"/>
    <p:sldId id="280" r:id="rId20"/>
    <p:sldId id="282" r:id="rId21"/>
    <p:sldId id="283" r:id="rId22"/>
    <p:sldId id="265" r:id="rId23"/>
    <p:sldId id="285" r:id="rId24"/>
    <p:sldId id="274" r:id="rId25"/>
    <p:sldId id="277" r:id="rId26"/>
    <p:sldId id="259" r:id="rId27"/>
    <p:sldId id="324" r:id="rId28"/>
    <p:sldId id="326" r:id="rId29"/>
    <p:sldId id="321" r:id="rId30"/>
    <p:sldId id="322" r:id="rId31"/>
    <p:sldId id="268" r:id="rId32"/>
    <p:sldId id="260" r:id="rId33"/>
    <p:sldId id="327" r:id="rId34"/>
    <p:sldId id="328" r:id="rId35"/>
    <p:sldId id="329" r:id="rId36"/>
    <p:sldId id="330" r:id="rId37"/>
    <p:sldId id="320" r:id="rId38"/>
    <p:sldId id="331" r:id="rId39"/>
    <p:sldId id="332" r:id="rId40"/>
    <p:sldId id="333" r:id="rId41"/>
    <p:sldId id="275" r:id="rId42"/>
    <p:sldId id="334" r:id="rId43"/>
    <p:sldId id="335" r:id="rId44"/>
    <p:sldId id="336" r:id="rId45"/>
    <p:sldId id="276" r:id="rId46"/>
    <p:sldId id="337" r:id="rId47"/>
    <p:sldId id="338" r:id="rId48"/>
    <p:sldId id="339" r:id="rId49"/>
    <p:sldId id="340" r:id="rId50"/>
    <p:sldId id="325" r:id="rId51"/>
    <p:sldId id="323" r:id="rId52"/>
    <p:sldId id="341" r:id="rId53"/>
    <p:sldId id="342" r:id="rId54"/>
    <p:sldId id="343"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7CDF4E-B2FB-43ED-9A98-40A5DD86191C}" v="19" dt="2022-08-01T06:49:06.9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309" autoAdjust="0"/>
  </p:normalViewPr>
  <p:slideViewPr>
    <p:cSldViewPr snapToGrid="0">
      <p:cViewPr varScale="1">
        <p:scale>
          <a:sx n="63" d="100"/>
          <a:sy n="63" d="100"/>
        </p:scale>
        <p:origin x="1454" y="3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瑀婕 陳" userId="c176ebd2e60a71ab" providerId="LiveId" clId="{D67CDF4E-B2FB-43ED-9A98-40A5DD86191C}"/>
    <pc:docChg chg="undo custSel addSld delSld modSld sldOrd">
      <pc:chgData name="瑀婕 陳" userId="c176ebd2e60a71ab" providerId="LiveId" clId="{D67CDF4E-B2FB-43ED-9A98-40A5DD86191C}" dt="2022-10-14T01:32:05.864" v="1377" actId="47"/>
      <pc:docMkLst>
        <pc:docMk/>
      </pc:docMkLst>
      <pc:sldChg chg="modSp mod">
        <pc:chgData name="瑀婕 陳" userId="c176ebd2e60a71ab" providerId="LiveId" clId="{D67CDF4E-B2FB-43ED-9A98-40A5DD86191C}" dt="2022-05-27T18:53:14.351" v="28" actId="1076"/>
        <pc:sldMkLst>
          <pc:docMk/>
          <pc:sldMk cId="2900631532" sldId="256"/>
        </pc:sldMkLst>
        <pc:spChg chg="mod">
          <ac:chgData name="瑀婕 陳" userId="c176ebd2e60a71ab" providerId="LiveId" clId="{D67CDF4E-B2FB-43ED-9A98-40A5DD86191C}" dt="2022-05-27T18:53:14.351" v="28" actId="1076"/>
          <ac:spMkLst>
            <pc:docMk/>
            <pc:sldMk cId="2900631532" sldId="256"/>
            <ac:spMk id="2" creationId="{865B4592-FA52-4568-8BB4-43EEC52FF7A1}"/>
          </ac:spMkLst>
        </pc:spChg>
        <pc:spChg chg="mod">
          <ac:chgData name="瑀婕 陳" userId="c176ebd2e60a71ab" providerId="LiveId" clId="{D67CDF4E-B2FB-43ED-9A98-40A5DD86191C}" dt="2022-05-27T18:53:09.919" v="27" actId="1076"/>
          <ac:spMkLst>
            <pc:docMk/>
            <pc:sldMk cId="2900631532" sldId="256"/>
            <ac:spMk id="3" creationId="{7BBCE08D-2044-4ADC-BD6A-E048B602B752}"/>
          </ac:spMkLst>
        </pc:spChg>
      </pc:sldChg>
      <pc:sldChg chg="add del">
        <pc:chgData name="瑀婕 陳" userId="c176ebd2e60a71ab" providerId="LiveId" clId="{D67CDF4E-B2FB-43ED-9A98-40A5DD86191C}" dt="2022-05-31T14:00:55.334" v="34"/>
        <pc:sldMkLst>
          <pc:docMk/>
          <pc:sldMk cId="3303710428" sldId="257"/>
        </pc:sldMkLst>
      </pc:sldChg>
      <pc:sldChg chg="add del modNotesTx">
        <pc:chgData name="瑀婕 陳" userId="c176ebd2e60a71ab" providerId="LiveId" clId="{D67CDF4E-B2FB-43ED-9A98-40A5DD86191C}" dt="2022-06-01T02:04:02.305" v="1232" actId="20577"/>
        <pc:sldMkLst>
          <pc:docMk/>
          <pc:sldMk cId="2263232528" sldId="258"/>
        </pc:sldMkLst>
      </pc:sldChg>
      <pc:sldChg chg="modSp add del mod">
        <pc:chgData name="瑀婕 陳" userId="c176ebd2e60a71ab" providerId="LiveId" clId="{D67CDF4E-B2FB-43ED-9A98-40A5DD86191C}" dt="2022-05-31T14:03:19.859" v="40" actId="115"/>
        <pc:sldMkLst>
          <pc:docMk/>
          <pc:sldMk cId="2605046591" sldId="259"/>
        </pc:sldMkLst>
        <pc:spChg chg="mod">
          <ac:chgData name="瑀婕 陳" userId="c176ebd2e60a71ab" providerId="LiveId" clId="{D67CDF4E-B2FB-43ED-9A98-40A5DD86191C}" dt="2022-05-31T14:03:19.859" v="40" actId="115"/>
          <ac:spMkLst>
            <pc:docMk/>
            <pc:sldMk cId="2605046591" sldId="259"/>
            <ac:spMk id="3" creationId="{A463C75B-B121-4716-9B0B-ECB4A3338C31}"/>
          </ac:spMkLst>
        </pc:spChg>
      </pc:sldChg>
      <pc:sldChg chg="add del">
        <pc:chgData name="瑀婕 陳" userId="c176ebd2e60a71ab" providerId="LiveId" clId="{D67CDF4E-B2FB-43ED-9A98-40A5DD86191C}" dt="2022-05-31T14:00:55.334" v="34"/>
        <pc:sldMkLst>
          <pc:docMk/>
          <pc:sldMk cId="3115410355" sldId="260"/>
        </pc:sldMkLst>
      </pc:sldChg>
      <pc:sldChg chg="addSp delSp modSp add del mod modAnim modNotesTx">
        <pc:chgData name="瑀婕 陳" userId="c176ebd2e60a71ab" providerId="LiveId" clId="{D67CDF4E-B2FB-43ED-9A98-40A5DD86191C}" dt="2022-06-01T02:03:02.731" v="1229" actId="20577"/>
        <pc:sldMkLst>
          <pc:docMk/>
          <pc:sldMk cId="1373514585" sldId="261"/>
        </pc:sldMkLst>
        <pc:spChg chg="mod">
          <ac:chgData name="瑀婕 陳" userId="c176ebd2e60a71ab" providerId="LiveId" clId="{D67CDF4E-B2FB-43ED-9A98-40A5DD86191C}" dt="2022-05-31T15:00:02.719" v="83" actId="20577"/>
          <ac:spMkLst>
            <pc:docMk/>
            <pc:sldMk cId="1373514585" sldId="261"/>
            <ac:spMk id="3" creationId="{A463C75B-B121-4716-9B0B-ECB4A3338C31}"/>
          </ac:spMkLst>
        </pc:spChg>
        <pc:spChg chg="mod">
          <ac:chgData name="瑀婕 陳" userId="c176ebd2e60a71ab" providerId="LiveId" clId="{D67CDF4E-B2FB-43ED-9A98-40A5DD86191C}" dt="2022-06-01T02:00:50.366" v="1050" actId="1076"/>
          <ac:spMkLst>
            <pc:docMk/>
            <pc:sldMk cId="1373514585" sldId="261"/>
            <ac:spMk id="11" creationId="{F83581CA-8657-1525-4619-89CA78CC63F7}"/>
          </ac:spMkLst>
        </pc:spChg>
        <pc:picChg chg="add mod">
          <ac:chgData name="瑀婕 陳" userId="c176ebd2e60a71ab" providerId="LiveId" clId="{D67CDF4E-B2FB-43ED-9A98-40A5DD86191C}" dt="2022-05-31T19:19:23.344" v="199" actId="14100"/>
          <ac:picMkLst>
            <pc:docMk/>
            <pc:sldMk cId="1373514585" sldId="261"/>
            <ac:picMk id="7" creationId="{5F862766-D045-D982-4EB5-8442121704A4}"/>
          </ac:picMkLst>
        </pc:picChg>
        <pc:picChg chg="del">
          <ac:chgData name="瑀婕 陳" userId="c176ebd2e60a71ab" providerId="LiveId" clId="{D67CDF4E-B2FB-43ED-9A98-40A5DD86191C}" dt="2022-05-31T14:59:53.539" v="82" actId="478"/>
          <ac:picMkLst>
            <pc:docMk/>
            <pc:sldMk cId="1373514585" sldId="261"/>
            <ac:picMk id="10" creationId="{CDDB57D1-0E67-82CB-1B65-DBB8418FD1FC}"/>
          </ac:picMkLst>
        </pc:picChg>
      </pc:sldChg>
      <pc:sldChg chg="modSp add del mod">
        <pc:chgData name="瑀婕 陳" userId="c176ebd2e60a71ab" providerId="LiveId" clId="{D67CDF4E-B2FB-43ED-9A98-40A5DD86191C}" dt="2022-05-31T14:57:41.130" v="81" actId="20577"/>
        <pc:sldMkLst>
          <pc:docMk/>
          <pc:sldMk cId="514745388" sldId="262"/>
        </pc:sldMkLst>
        <pc:spChg chg="mod">
          <ac:chgData name="瑀婕 陳" userId="c176ebd2e60a71ab" providerId="LiveId" clId="{D67CDF4E-B2FB-43ED-9A98-40A5DD86191C}" dt="2022-05-31T14:57:41.130" v="81" actId="20577"/>
          <ac:spMkLst>
            <pc:docMk/>
            <pc:sldMk cId="514745388" sldId="262"/>
            <ac:spMk id="3" creationId="{A463C75B-B121-4716-9B0B-ECB4A3338C31}"/>
          </ac:spMkLst>
        </pc:spChg>
      </pc:sldChg>
      <pc:sldChg chg="add del">
        <pc:chgData name="瑀婕 陳" userId="c176ebd2e60a71ab" providerId="LiveId" clId="{D67CDF4E-B2FB-43ED-9A98-40A5DD86191C}" dt="2022-05-31T14:00:55.334" v="34"/>
        <pc:sldMkLst>
          <pc:docMk/>
          <pc:sldMk cId="2520236173" sldId="263"/>
        </pc:sldMkLst>
      </pc:sldChg>
      <pc:sldChg chg="add del modNotesTx">
        <pc:chgData name="瑀婕 陳" userId="c176ebd2e60a71ab" providerId="LiveId" clId="{D67CDF4E-B2FB-43ED-9A98-40A5DD86191C}" dt="2022-06-01T02:08:03.413" v="1253" actId="948"/>
        <pc:sldMkLst>
          <pc:docMk/>
          <pc:sldMk cId="3752021716" sldId="264"/>
        </pc:sldMkLst>
      </pc:sldChg>
      <pc:sldChg chg="add del">
        <pc:chgData name="瑀婕 陳" userId="c176ebd2e60a71ab" providerId="LiveId" clId="{D67CDF4E-B2FB-43ED-9A98-40A5DD86191C}" dt="2022-05-31T14:00:55.334" v="34"/>
        <pc:sldMkLst>
          <pc:docMk/>
          <pc:sldMk cId="1351393003" sldId="265"/>
        </pc:sldMkLst>
      </pc:sldChg>
      <pc:sldChg chg="modSp add del mod">
        <pc:chgData name="瑀婕 陳" userId="c176ebd2e60a71ab" providerId="LiveId" clId="{D67CDF4E-B2FB-43ED-9A98-40A5DD86191C}" dt="2022-06-01T02:08:39.151" v="1276" actId="20577"/>
        <pc:sldMkLst>
          <pc:docMk/>
          <pc:sldMk cId="3298895179" sldId="266"/>
        </pc:sldMkLst>
        <pc:spChg chg="mod">
          <ac:chgData name="瑀婕 陳" userId="c176ebd2e60a71ab" providerId="LiveId" clId="{D67CDF4E-B2FB-43ED-9A98-40A5DD86191C}" dt="2022-06-01T02:08:39.151" v="1276" actId="20577"/>
          <ac:spMkLst>
            <pc:docMk/>
            <pc:sldMk cId="3298895179" sldId="266"/>
            <ac:spMk id="7" creationId="{7282D93A-AC54-032C-10A1-0FE417B25BE2}"/>
          </ac:spMkLst>
        </pc:spChg>
      </pc:sldChg>
      <pc:sldChg chg="add del">
        <pc:chgData name="瑀婕 陳" userId="c176ebd2e60a71ab" providerId="LiveId" clId="{D67CDF4E-B2FB-43ED-9A98-40A5DD86191C}" dt="2022-05-31T14:27:21.111" v="60"/>
        <pc:sldMkLst>
          <pc:docMk/>
          <pc:sldMk cId="1568551333" sldId="267"/>
        </pc:sldMkLst>
      </pc:sldChg>
      <pc:sldChg chg="add del">
        <pc:chgData name="瑀婕 陳" userId="c176ebd2e60a71ab" providerId="LiveId" clId="{D67CDF4E-B2FB-43ED-9A98-40A5DD86191C}" dt="2022-05-31T14:00:55.334" v="34"/>
        <pc:sldMkLst>
          <pc:docMk/>
          <pc:sldMk cId="2399030871" sldId="268"/>
        </pc:sldMkLst>
      </pc:sldChg>
      <pc:sldChg chg="add del">
        <pc:chgData name="瑀婕 陳" userId="c176ebd2e60a71ab" providerId="LiveId" clId="{D67CDF4E-B2FB-43ED-9A98-40A5DD86191C}" dt="2022-05-31T14:27:21.111" v="60"/>
        <pc:sldMkLst>
          <pc:docMk/>
          <pc:sldMk cId="2684381267" sldId="269"/>
        </pc:sldMkLst>
      </pc:sldChg>
      <pc:sldChg chg="modSp add mod modNotesTx">
        <pc:chgData name="瑀婕 陳" userId="c176ebd2e60a71ab" providerId="LiveId" clId="{D67CDF4E-B2FB-43ED-9A98-40A5DD86191C}" dt="2022-06-01T02:06:23.598" v="1243"/>
        <pc:sldMkLst>
          <pc:docMk/>
          <pc:sldMk cId="3570368915" sldId="270"/>
        </pc:sldMkLst>
        <pc:spChg chg="mod">
          <ac:chgData name="瑀婕 陳" userId="c176ebd2e60a71ab" providerId="LiveId" clId="{D67CDF4E-B2FB-43ED-9A98-40A5DD86191C}" dt="2022-06-01T02:05:00.085" v="1239" actId="20577"/>
          <ac:spMkLst>
            <pc:docMk/>
            <pc:sldMk cId="3570368915" sldId="270"/>
            <ac:spMk id="3" creationId="{A463C75B-B121-4716-9B0B-ECB4A3338C31}"/>
          </ac:spMkLst>
        </pc:spChg>
      </pc:sldChg>
      <pc:sldChg chg="add">
        <pc:chgData name="瑀婕 陳" userId="c176ebd2e60a71ab" providerId="LiveId" clId="{D67CDF4E-B2FB-43ED-9A98-40A5DD86191C}" dt="2022-05-31T14:00:55.334" v="34"/>
        <pc:sldMkLst>
          <pc:docMk/>
          <pc:sldMk cId="3884291036" sldId="271"/>
        </pc:sldMkLst>
      </pc:sldChg>
      <pc:sldChg chg="modSp add del mod modNotesTx">
        <pc:chgData name="瑀婕 陳" userId="c176ebd2e60a71ab" providerId="LiveId" clId="{D67CDF4E-B2FB-43ED-9A98-40A5DD86191C}" dt="2022-05-31T19:47:56.084" v="741" actId="47"/>
        <pc:sldMkLst>
          <pc:docMk/>
          <pc:sldMk cId="2014720350" sldId="272"/>
        </pc:sldMkLst>
        <pc:spChg chg="mod">
          <ac:chgData name="瑀婕 陳" userId="c176ebd2e60a71ab" providerId="LiveId" clId="{D67CDF4E-B2FB-43ED-9A98-40A5DD86191C}" dt="2022-05-31T19:47:14.340" v="723" actId="21"/>
          <ac:spMkLst>
            <pc:docMk/>
            <pc:sldMk cId="2014720350" sldId="272"/>
            <ac:spMk id="3" creationId="{A463C75B-B121-4716-9B0B-ECB4A3338C31}"/>
          </ac:spMkLst>
        </pc:spChg>
      </pc:sldChg>
      <pc:sldChg chg="modSp add del mod">
        <pc:chgData name="瑀婕 陳" userId="c176ebd2e60a71ab" providerId="LiveId" clId="{D67CDF4E-B2FB-43ED-9A98-40A5DD86191C}" dt="2022-05-31T19:47:56.140" v="742" actId="47"/>
        <pc:sldMkLst>
          <pc:docMk/>
          <pc:sldMk cId="2557775521" sldId="273"/>
        </pc:sldMkLst>
        <pc:spChg chg="mod">
          <ac:chgData name="瑀婕 陳" userId="c176ebd2e60a71ab" providerId="LiveId" clId="{D67CDF4E-B2FB-43ED-9A98-40A5DD86191C}" dt="2022-05-31T19:47:44.289" v="739" actId="20577"/>
          <ac:spMkLst>
            <pc:docMk/>
            <pc:sldMk cId="2557775521" sldId="273"/>
            <ac:spMk id="2" creationId="{4C7EB8D9-F800-425C-A1B9-FA99CA51624B}"/>
          </ac:spMkLst>
        </pc:spChg>
        <pc:spChg chg="mod">
          <ac:chgData name="瑀婕 陳" userId="c176ebd2e60a71ab" providerId="LiveId" clId="{D67CDF4E-B2FB-43ED-9A98-40A5DD86191C}" dt="2022-05-31T19:47:53.716" v="740" actId="113"/>
          <ac:spMkLst>
            <pc:docMk/>
            <pc:sldMk cId="2557775521" sldId="273"/>
            <ac:spMk id="3" creationId="{A463C75B-B121-4716-9B0B-ECB4A3338C31}"/>
          </ac:spMkLst>
        </pc:spChg>
        <pc:picChg chg="mod">
          <ac:chgData name="瑀婕 陳" userId="c176ebd2e60a71ab" providerId="LiveId" clId="{D67CDF4E-B2FB-43ED-9A98-40A5DD86191C}" dt="2022-05-31T19:47:28.315" v="728" actId="1076"/>
          <ac:picMkLst>
            <pc:docMk/>
            <pc:sldMk cId="2557775521" sldId="273"/>
            <ac:picMk id="6" creationId="{88206821-D20A-3544-EE26-2D72D80B0D79}"/>
          </ac:picMkLst>
        </pc:picChg>
        <pc:picChg chg="mod">
          <ac:chgData name="瑀婕 陳" userId="c176ebd2e60a71ab" providerId="LiveId" clId="{D67CDF4E-B2FB-43ED-9A98-40A5DD86191C}" dt="2022-05-31T19:47:29.638" v="729" actId="1076"/>
          <ac:picMkLst>
            <pc:docMk/>
            <pc:sldMk cId="2557775521" sldId="273"/>
            <ac:picMk id="10" creationId="{10BCE6CF-7A09-0642-135F-1F1471E91873}"/>
          </ac:picMkLst>
        </pc:picChg>
        <pc:picChg chg="mod">
          <ac:chgData name="瑀婕 陳" userId="c176ebd2e60a71ab" providerId="LiveId" clId="{D67CDF4E-B2FB-43ED-9A98-40A5DD86191C}" dt="2022-05-31T19:47:33.015" v="730" actId="1076"/>
          <ac:picMkLst>
            <pc:docMk/>
            <pc:sldMk cId="2557775521" sldId="273"/>
            <ac:picMk id="12" creationId="{4907BCF5-0085-FB25-B4E5-A5440B33AA01}"/>
          </ac:picMkLst>
        </pc:picChg>
      </pc:sldChg>
      <pc:sldChg chg="modSp add mod">
        <pc:chgData name="瑀婕 陳" userId="c176ebd2e60a71ab" providerId="LiveId" clId="{D67CDF4E-B2FB-43ED-9A98-40A5DD86191C}" dt="2022-06-01T02:12:07.203" v="1304" actId="20577"/>
        <pc:sldMkLst>
          <pc:docMk/>
          <pc:sldMk cId="2841817572" sldId="274"/>
        </pc:sldMkLst>
        <pc:spChg chg="mod">
          <ac:chgData name="瑀婕 陳" userId="c176ebd2e60a71ab" providerId="LiveId" clId="{D67CDF4E-B2FB-43ED-9A98-40A5DD86191C}" dt="2022-06-01T02:12:07.203" v="1304" actId="20577"/>
          <ac:spMkLst>
            <pc:docMk/>
            <pc:sldMk cId="2841817572" sldId="274"/>
            <ac:spMk id="3" creationId="{A463C75B-B121-4716-9B0B-ECB4A3338C31}"/>
          </ac:spMkLst>
        </pc:spChg>
      </pc:sldChg>
      <pc:sldChg chg="add">
        <pc:chgData name="瑀婕 陳" userId="c176ebd2e60a71ab" providerId="LiveId" clId="{D67CDF4E-B2FB-43ED-9A98-40A5DD86191C}" dt="2022-05-31T14:01:17.901" v="35"/>
        <pc:sldMkLst>
          <pc:docMk/>
          <pc:sldMk cId="874304786" sldId="275"/>
        </pc:sldMkLst>
      </pc:sldChg>
      <pc:sldChg chg="add">
        <pc:chgData name="瑀婕 陳" userId="c176ebd2e60a71ab" providerId="LiveId" clId="{D67CDF4E-B2FB-43ED-9A98-40A5DD86191C}" dt="2022-05-31T14:01:17.901" v="35"/>
        <pc:sldMkLst>
          <pc:docMk/>
          <pc:sldMk cId="43291136" sldId="276"/>
        </pc:sldMkLst>
      </pc:sldChg>
      <pc:sldChg chg="add">
        <pc:chgData name="瑀婕 陳" userId="c176ebd2e60a71ab" providerId="LiveId" clId="{D67CDF4E-B2FB-43ED-9A98-40A5DD86191C}" dt="2022-05-31T14:00:55.334" v="34"/>
        <pc:sldMkLst>
          <pc:docMk/>
          <pc:sldMk cId="880312756" sldId="277"/>
        </pc:sldMkLst>
      </pc:sldChg>
      <pc:sldChg chg="modSp add mod">
        <pc:chgData name="瑀婕 陳" userId="c176ebd2e60a71ab" providerId="LiveId" clId="{D67CDF4E-B2FB-43ED-9A98-40A5DD86191C}" dt="2022-06-01T02:09:47.089" v="1282" actId="20577"/>
        <pc:sldMkLst>
          <pc:docMk/>
          <pc:sldMk cId="3471993642" sldId="278"/>
        </pc:sldMkLst>
        <pc:spChg chg="mod">
          <ac:chgData name="瑀婕 陳" userId="c176ebd2e60a71ab" providerId="LiveId" clId="{D67CDF4E-B2FB-43ED-9A98-40A5DD86191C}" dt="2022-06-01T02:09:47.089" v="1282" actId="20577"/>
          <ac:spMkLst>
            <pc:docMk/>
            <pc:sldMk cId="3471993642" sldId="278"/>
            <ac:spMk id="3" creationId="{A463C75B-B121-4716-9B0B-ECB4A3338C31}"/>
          </ac:spMkLst>
        </pc:spChg>
      </pc:sldChg>
      <pc:sldChg chg="add">
        <pc:chgData name="瑀婕 陳" userId="c176ebd2e60a71ab" providerId="LiveId" clId="{D67CDF4E-B2FB-43ED-9A98-40A5DD86191C}" dt="2022-05-31T14:00:55.334" v="34"/>
        <pc:sldMkLst>
          <pc:docMk/>
          <pc:sldMk cId="414601161" sldId="280"/>
        </pc:sldMkLst>
      </pc:sldChg>
      <pc:sldChg chg="add">
        <pc:chgData name="瑀婕 陳" userId="c176ebd2e60a71ab" providerId="LiveId" clId="{D67CDF4E-B2FB-43ED-9A98-40A5DD86191C}" dt="2022-05-31T14:00:55.334" v="34"/>
        <pc:sldMkLst>
          <pc:docMk/>
          <pc:sldMk cId="927229731" sldId="282"/>
        </pc:sldMkLst>
      </pc:sldChg>
      <pc:sldChg chg="add">
        <pc:chgData name="瑀婕 陳" userId="c176ebd2e60a71ab" providerId="LiveId" clId="{D67CDF4E-B2FB-43ED-9A98-40A5DD86191C}" dt="2022-05-31T14:00:55.334" v="34"/>
        <pc:sldMkLst>
          <pc:docMk/>
          <pc:sldMk cId="1147293415" sldId="283"/>
        </pc:sldMkLst>
      </pc:sldChg>
      <pc:sldChg chg="add">
        <pc:chgData name="瑀婕 陳" userId="c176ebd2e60a71ab" providerId="LiveId" clId="{D67CDF4E-B2FB-43ED-9A98-40A5DD86191C}" dt="2022-05-31T14:00:55.334" v="34"/>
        <pc:sldMkLst>
          <pc:docMk/>
          <pc:sldMk cId="1222137694" sldId="284"/>
        </pc:sldMkLst>
      </pc:sldChg>
      <pc:sldChg chg="add">
        <pc:chgData name="瑀婕 陳" userId="c176ebd2e60a71ab" providerId="LiveId" clId="{D67CDF4E-B2FB-43ED-9A98-40A5DD86191C}" dt="2022-05-31T14:00:55.334" v="34"/>
        <pc:sldMkLst>
          <pc:docMk/>
          <pc:sldMk cId="552576859" sldId="285"/>
        </pc:sldMkLst>
      </pc:sldChg>
      <pc:sldChg chg="modSp add del mod modNotesTx">
        <pc:chgData name="瑀婕 陳" userId="c176ebd2e60a71ab" providerId="LiveId" clId="{D67CDF4E-B2FB-43ED-9A98-40A5DD86191C}" dt="2022-10-14T01:32:05.864" v="1377" actId="47"/>
        <pc:sldMkLst>
          <pc:docMk/>
          <pc:sldMk cId="918078730" sldId="309"/>
        </pc:sldMkLst>
        <pc:spChg chg="mod">
          <ac:chgData name="瑀婕 陳" userId="c176ebd2e60a71ab" providerId="LiveId" clId="{D67CDF4E-B2FB-43ED-9A98-40A5DD86191C}" dt="2022-06-01T03:24:02.894" v="1375" actId="207"/>
          <ac:spMkLst>
            <pc:docMk/>
            <pc:sldMk cId="918078730" sldId="309"/>
            <ac:spMk id="33" creationId="{ABF4E89C-BD6D-4F63-9792-87D89E71AF46}"/>
          </ac:spMkLst>
        </pc:spChg>
      </pc:sldChg>
      <pc:sldChg chg="add">
        <pc:chgData name="瑀婕 陳" userId="c176ebd2e60a71ab" providerId="LiveId" clId="{D67CDF4E-B2FB-43ED-9A98-40A5DD86191C}" dt="2022-05-31T14:00:55.334" v="34"/>
        <pc:sldMkLst>
          <pc:docMk/>
          <pc:sldMk cId="2698984969" sldId="310"/>
        </pc:sldMkLst>
      </pc:sldChg>
      <pc:sldChg chg="add modNotesTx">
        <pc:chgData name="瑀婕 陳" userId="c176ebd2e60a71ab" providerId="LiveId" clId="{D67CDF4E-B2FB-43ED-9A98-40A5DD86191C}" dt="2022-06-01T01:57:05.493" v="1049" actId="20577"/>
        <pc:sldMkLst>
          <pc:docMk/>
          <pc:sldMk cId="1751665967" sldId="313"/>
        </pc:sldMkLst>
      </pc:sldChg>
      <pc:sldChg chg="addSp modSp add del mod modAnim modShow modNotesTx">
        <pc:chgData name="瑀婕 陳" userId="c176ebd2e60a71ab" providerId="LiveId" clId="{D67CDF4E-B2FB-43ED-9A98-40A5DD86191C}" dt="2022-08-01T06:49:06.988" v="1376" actId="164"/>
        <pc:sldMkLst>
          <pc:docMk/>
          <pc:sldMk cId="1748034142" sldId="320"/>
        </pc:sldMkLst>
        <pc:spChg chg="mod">
          <ac:chgData name="瑀婕 陳" userId="c176ebd2e60a71ab" providerId="LiveId" clId="{D67CDF4E-B2FB-43ED-9A98-40A5DD86191C}" dt="2022-05-31T14:06:18.776" v="53" actId="1076"/>
          <ac:spMkLst>
            <pc:docMk/>
            <pc:sldMk cId="1748034142" sldId="320"/>
            <ac:spMk id="5" creationId="{E3F8F4BB-889C-A5C1-EA08-0D6A68723E52}"/>
          </ac:spMkLst>
        </pc:spChg>
        <pc:spChg chg="add mod">
          <ac:chgData name="瑀婕 陳" userId="c176ebd2e60a71ab" providerId="LiveId" clId="{D67CDF4E-B2FB-43ED-9A98-40A5DD86191C}" dt="2022-08-01T06:49:06.988" v="1376" actId="164"/>
          <ac:spMkLst>
            <pc:docMk/>
            <pc:sldMk cId="1748034142" sldId="320"/>
            <ac:spMk id="6" creationId="{5C5583DB-79C2-F53E-14CE-4275510CF1ED}"/>
          </ac:spMkLst>
        </pc:spChg>
        <pc:spChg chg="add mod">
          <ac:chgData name="瑀婕 陳" userId="c176ebd2e60a71ab" providerId="LiveId" clId="{D67CDF4E-B2FB-43ED-9A98-40A5DD86191C}" dt="2022-08-01T06:49:06.988" v="1376" actId="164"/>
          <ac:spMkLst>
            <pc:docMk/>
            <pc:sldMk cId="1748034142" sldId="320"/>
            <ac:spMk id="10" creationId="{92804C63-E19E-2D64-FE3B-226F786DD2FD}"/>
          </ac:spMkLst>
        </pc:spChg>
        <pc:spChg chg="add mod">
          <ac:chgData name="瑀婕 陳" userId="c176ebd2e60a71ab" providerId="LiveId" clId="{D67CDF4E-B2FB-43ED-9A98-40A5DD86191C}" dt="2022-08-01T06:49:06.988" v="1376" actId="164"/>
          <ac:spMkLst>
            <pc:docMk/>
            <pc:sldMk cId="1748034142" sldId="320"/>
            <ac:spMk id="11" creationId="{FE94CEE3-9844-69EC-F5E8-F409934E8326}"/>
          </ac:spMkLst>
        </pc:spChg>
        <pc:spChg chg="add mod">
          <ac:chgData name="瑀婕 陳" userId="c176ebd2e60a71ab" providerId="LiveId" clId="{D67CDF4E-B2FB-43ED-9A98-40A5DD86191C}" dt="2022-08-01T06:49:06.988" v="1376" actId="164"/>
          <ac:spMkLst>
            <pc:docMk/>
            <pc:sldMk cId="1748034142" sldId="320"/>
            <ac:spMk id="12" creationId="{B8DF6C8D-E792-F474-E5E7-B5BE2C690CD3}"/>
          </ac:spMkLst>
        </pc:spChg>
        <pc:spChg chg="add mod">
          <ac:chgData name="瑀婕 陳" userId="c176ebd2e60a71ab" providerId="LiveId" clId="{D67CDF4E-B2FB-43ED-9A98-40A5DD86191C}" dt="2022-05-31T19:43:43.214" v="546" actId="1076"/>
          <ac:spMkLst>
            <pc:docMk/>
            <pc:sldMk cId="1748034142" sldId="320"/>
            <ac:spMk id="13" creationId="{B0D9AA40-5C2E-C58F-E587-47AFF4C7A8C2}"/>
          </ac:spMkLst>
        </pc:spChg>
        <pc:grpChg chg="add mod">
          <ac:chgData name="瑀婕 陳" userId="c176ebd2e60a71ab" providerId="LiveId" clId="{D67CDF4E-B2FB-43ED-9A98-40A5DD86191C}" dt="2022-08-01T06:49:06.988" v="1376" actId="164"/>
          <ac:grpSpMkLst>
            <pc:docMk/>
            <pc:sldMk cId="1748034142" sldId="320"/>
            <ac:grpSpMk id="8" creationId="{1FA9D3FA-114F-D955-88C4-5EC1032BA622}"/>
          </ac:grpSpMkLst>
        </pc:grpChg>
        <pc:picChg chg="mod">
          <ac:chgData name="瑀婕 陳" userId="c176ebd2e60a71ab" providerId="LiveId" clId="{D67CDF4E-B2FB-43ED-9A98-40A5DD86191C}" dt="2022-05-31T19:03:59.975" v="183" actId="1076"/>
          <ac:picMkLst>
            <pc:docMk/>
            <pc:sldMk cId="1748034142" sldId="320"/>
            <ac:picMk id="7" creationId="{455FBA0E-4E24-84EA-4C3C-D8EF2238F71F}"/>
          </ac:picMkLst>
        </pc:picChg>
        <pc:picChg chg="mod">
          <ac:chgData name="瑀婕 陳" userId="c176ebd2e60a71ab" providerId="LiveId" clId="{D67CDF4E-B2FB-43ED-9A98-40A5DD86191C}" dt="2022-08-01T06:49:06.988" v="1376" actId="164"/>
          <ac:picMkLst>
            <pc:docMk/>
            <pc:sldMk cId="1748034142" sldId="320"/>
            <ac:picMk id="9" creationId="{2B5F9F47-0CC7-B98F-4369-B753F0EFA627}"/>
          </ac:picMkLst>
        </pc:picChg>
      </pc:sldChg>
      <pc:sldChg chg="addSp delSp modSp add mod setBg">
        <pc:chgData name="瑀婕 陳" userId="c176ebd2e60a71ab" providerId="LiveId" clId="{D67CDF4E-B2FB-43ED-9A98-40A5DD86191C}" dt="2022-06-01T02:23:30.719" v="1364" actId="164"/>
        <pc:sldMkLst>
          <pc:docMk/>
          <pc:sldMk cId="634619130" sldId="321"/>
        </pc:sldMkLst>
        <pc:spChg chg="mod">
          <ac:chgData name="瑀婕 陳" userId="c176ebd2e60a71ab" providerId="LiveId" clId="{D67CDF4E-B2FB-43ED-9A98-40A5DD86191C}" dt="2022-06-01T02:21:26.460" v="1323" actId="26606"/>
          <ac:spMkLst>
            <pc:docMk/>
            <pc:sldMk cId="634619130" sldId="321"/>
            <ac:spMk id="2" creationId="{4C7EB8D9-F800-425C-A1B9-FA99CA51624B}"/>
          </ac:spMkLst>
        </pc:spChg>
        <pc:spChg chg="mod">
          <ac:chgData name="瑀婕 陳" userId="c176ebd2e60a71ab" providerId="LiveId" clId="{D67CDF4E-B2FB-43ED-9A98-40A5DD86191C}" dt="2022-06-01T02:21:26.460" v="1323" actId="26606"/>
          <ac:spMkLst>
            <pc:docMk/>
            <pc:sldMk cId="634619130" sldId="321"/>
            <ac:spMk id="3" creationId="{A463C75B-B121-4716-9B0B-ECB4A3338C31}"/>
          </ac:spMkLst>
        </pc:spChg>
        <pc:spChg chg="mod ord">
          <ac:chgData name="瑀婕 陳" userId="c176ebd2e60a71ab" providerId="LiveId" clId="{D67CDF4E-B2FB-43ED-9A98-40A5DD86191C}" dt="2022-06-01T02:21:26.460" v="1323" actId="26606"/>
          <ac:spMkLst>
            <pc:docMk/>
            <pc:sldMk cId="634619130" sldId="321"/>
            <ac:spMk id="4" creationId="{28184E39-90A7-DCA5-F351-A15D562FD8DF}"/>
          </ac:spMkLst>
        </pc:spChg>
        <pc:spChg chg="add del mod">
          <ac:chgData name="瑀婕 陳" userId="c176ebd2e60a71ab" providerId="LiveId" clId="{D67CDF4E-B2FB-43ED-9A98-40A5DD86191C}" dt="2022-06-01T02:20:21.727" v="1317" actId="478"/>
          <ac:spMkLst>
            <pc:docMk/>
            <pc:sldMk cId="634619130" sldId="321"/>
            <ac:spMk id="5" creationId="{B66FDDF4-B52C-C263-BB38-E478C177E542}"/>
          </ac:spMkLst>
        </pc:spChg>
        <pc:spChg chg="add del mod">
          <ac:chgData name="瑀婕 陳" userId="c176ebd2e60a71ab" providerId="LiveId" clId="{D67CDF4E-B2FB-43ED-9A98-40A5DD86191C}" dt="2022-06-01T02:20:21.728" v="1319"/>
          <ac:spMkLst>
            <pc:docMk/>
            <pc:sldMk cId="634619130" sldId="321"/>
            <ac:spMk id="7" creationId="{86360042-1049-29FB-16E6-5E2AD1FA595F}"/>
          </ac:spMkLst>
        </pc:spChg>
        <pc:spChg chg="add del">
          <ac:chgData name="瑀婕 陳" userId="c176ebd2e60a71ab" providerId="LiveId" clId="{D67CDF4E-B2FB-43ED-9A98-40A5DD86191C}" dt="2022-06-01T02:21:26.460" v="1323" actId="26606"/>
          <ac:spMkLst>
            <pc:docMk/>
            <pc:sldMk cId="634619130" sldId="321"/>
            <ac:spMk id="14" creationId="{E48D01E3-AED1-46C9-B523-17A9461C00EB}"/>
          </ac:spMkLst>
        </pc:spChg>
        <pc:spChg chg="add del">
          <ac:chgData name="瑀婕 陳" userId="c176ebd2e60a71ab" providerId="LiveId" clId="{D67CDF4E-B2FB-43ED-9A98-40A5DD86191C}" dt="2022-06-01T02:21:26.460" v="1323" actId="26606"/>
          <ac:spMkLst>
            <pc:docMk/>
            <pc:sldMk cId="634619130" sldId="321"/>
            <ac:spMk id="16" creationId="{7695FC05-2594-4673-AAC8-0FD2D0413A4F}"/>
          </ac:spMkLst>
        </pc:spChg>
        <pc:spChg chg="add del">
          <ac:chgData name="瑀婕 陳" userId="c176ebd2e60a71ab" providerId="LiveId" clId="{D67CDF4E-B2FB-43ED-9A98-40A5DD86191C}" dt="2022-06-01T02:21:26.460" v="1323" actId="26606"/>
          <ac:spMkLst>
            <pc:docMk/>
            <pc:sldMk cId="634619130" sldId="321"/>
            <ac:spMk id="18" creationId="{DF327FF0-C38E-4831-A8A2-BD705672D281}"/>
          </ac:spMkLst>
        </pc:spChg>
        <pc:spChg chg="add del">
          <ac:chgData name="瑀婕 陳" userId="c176ebd2e60a71ab" providerId="LiveId" clId="{D67CDF4E-B2FB-43ED-9A98-40A5DD86191C}" dt="2022-06-01T02:21:26.460" v="1323" actId="26606"/>
          <ac:spMkLst>
            <pc:docMk/>
            <pc:sldMk cId="634619130" sldId="321"/>
            <ac:spMk id="20" creationId="{13AC83F2-62BC-408B-8009-1BF496146533}"/>
          </ac:spMkLst>
        </pc:spChg>
        <pc:grpChg chg="add mod">
          <ac:chgData name="瑀婕 陳" userId="c176ebd2e60a71ab" providerId="LiveId" clId="{D67CDF4E-B2FB-43ED-9A98-40A5DD86191C}" dt="2022-06-01T02:23:30.719" v="1364" actId="164"/>
          <ac:grpSpMkLst>
            <pc:docMk/>
            <pc:sldMk cId="634619130" sldId="321"/>
            <ac:grpSpMk id="12" creationId="{CC6059CF-C03B-FFF6-F3ED-9D564250DDC7}"/>
          </ac:grpSpMkLst>
        </pc:grpChg>
        <pc:picChg chg="mod ord">
          <ac:chgData name="瑀婕 陳" userId="c176ebd2e60a71ab" providerId="LiveId" clId="{D67CDF4E-B2FB-43ED-9A98-40A5DD86191C}" dt="2022-06-01T02:23:30.719" v="1364" actId="164"/>
          <ac:picMkLst>
            <pc:docMk/>
            <pc:sldMk cId="634619130" sldId="321"/>
            <ac:picMk id="6" creationId="{4C387069-8511-6B6C-8CF3-E4FAABD92D29}"/>
          </ac:picMkLst>
        </pc:picChg>
        <pc:picChg chg="add mod modCrop">
          <ac:chgData name="瑀婕 陳" userId="c176ebd2e60a71ab" providerId="LiveId" clId="{D67CDF4E-B2FB-43ED-9A98-40A5DD86191C}" dt="2022-06-01T02:23:30.719" v="1364" actId="164"/>
          <ac:picMkLst>
            <pc:docMk/>
            <pc:sldMk cId="634619130" sldId="321"/>
            <ac:picMk id="9" creationId="{D76762EA-EF21-6003-5BBF-338FB33F72CD}"/>
          </ac:picMkLst>
        </pc:picChg>
        <pc:picChg chg="add mod modCrop">
          <ac:chgData name="瑀婕 陳" userId="c176ebd2e60a71ab" providerId="LiveId" clId="{D67CDF4E-B2FB-43ED-9A98-40A5DD86191C}" dt="2022-06-01T02:23:30.719" v="1364" actId="164"/>
          <ac:picMkLst>
            <pc:docMk/>
            <pc:sldMk cId="634619130" sldId="321"/>
            <ac:picMk id="11" creationId="{8D3BCB2B-8DA7-FC18-E24F-D9654AAF51B9}"/>
          </ac:picMkLst>
        </pc:picChg>
      </pc:sldChg>
      <pc:sldChg chg="add">
        <pc:chgData name="瑀婕 陳" userId="c176ebd2e60a71ab" providerId="LiveId" clId="{D67CDF4E-B2FB-43ED-9A98-40A5DD86191C}" dt="2022-05-31T14:00:55.334" v="34"/>
        <pc:sldMkLst>
          <pc:docMk/>
          <pc:sldMk cId="676537353" sldId="322"/>
        </pc:sldMkLst>
      </pc:sldChg>
      <pc:sldChg chg="add">
        <pc:chgData name="瑀婕 陳" userId="c176ebd2e60a71ab" providerId="LiveId" clId="{D67CDF4E-B2FB-43ED-9A98-40A5DD86191C}" dt="2022-05-31T14:01:17.901" v="35"/>
        <pc:sldMkLst>
          <pc:docMk/>
          <pc:sldMk cId="3469787319" sldId="323"/>
        </pc:sldMkLst>
      </pc:sldChg>
      <pc:sldChg chg="add">
        <pc:chgData name="瑀婕 陳" userId="c176ebd2e60a71ab" providerId="LiveId" clId="{D67CDF4E-B2FB-43ED-9A98-40A5DD86191C}" dt="2022-05-31T14:00:55.334" v="34"/>
        <pc:sldMkLst>
          <pc:docMk/>
          <pc:sldMk cId="4032377414" sldId="324"/>
        </pc:sldMkLst>
      </pc:sldChg>
      <pc:sldChg chg="add">
        <pc:chgData name="瑀婕 陳" userId="c176ebd2e60a71ab" providerId="LiveId" clId="{D67CDF4E-B2FB-43ED-9A98-40A5DD86191C}" dt="2022-05-31T14:01:17.901" v="35"/>
        <pc:sldMkLst>
          <pc:docMk/>
          <pc:sldMk cId="3812342017" sldId="325"/>
        </pc:sldMkLst>
      </pc:sldChg>
      <pc:sldChg chg="modSp add mod">
        <pc:chgData name="瑀婕 陳" userId="c176ebd2e60a71ab" providerId="LiveId" clId="{D67CDF4E-B2FB-43ED-9A98-40A5DD86191C}" dt="2022-05-31T19:01:28.017" v="107" actId="20577"/>
        <pc:sldMkLst>
          <pc:docMk/>
          <pc:sldMk cId="3204274710" sldId="326"/>
        </pc:sldMkLst>
        <pc:spChg chg="mod">
          <ac:chgData name="瑀婕 陳" userId="c176ebd2e60a71ab" providerId="LiveId" clId="{D67CDF4E-B2FB-43ED-9A98-40A5DD86191C}" dt="2022-05-31T19:01:28.017" v="107" actId="20577"/>
          <ac:spMkLst>
            <pc:docMk/>
            <pc:sldMk cId="3204274710" sldId="326"/>
            <ac:spMk id="3" creationId="{A463C75B-B121-4716-9B0B-ECB4A3338C31}"/>
          </ac:spMkLst>
        </pc:spChg>
      </pc:sldChg>
      <pc:sldChg chg="add">
        <pc:chgData name="瑀婕 陳" userId="c176ebd2e60a71ab" providerId="LiveId" clId="{D67CDF4E-B2FB-43ED-9A98-40A5DD86191C}" dt="2022-05-31T14:01:17.901" v="35"/>
        <pc:sldMkLst>
          <pc:docMk/>
          <pc:sldMk cId="1915483422" sldId="327"/>
        </pc:sldMkLst>
      </pc:sldChg>
      <pc:sldChg chg="modSp add mod">
        <pc:chgData name="瑀婕 陳" userId="c176ebd2e60a71ab" providerId="LiveId" clId="{D67CDF4E-B2FB-43ED-9A98-40A5DD86191C}" dt="2022-06-01T02:28:56.497" v="1372" actId="1076"/>
        <pc:sldMkLst>
          <pc:docMk/>
          <pc:sldMk cId="3163915612" sldId="328"/>
        </pc:sldMkLst>
        <pc:spChg chg="mod">
          <ac:chgData name="瑀婕 陳" userId="c176ebd2e60a71ab" providerId="LiveId" clId="{D67CDF4E-B2FB-43ED-9A98-40A5DD86191C}" dt="2022-06-01T02:28:52.327" v="1371" actId="20577"/>
          <ac:spMkLst>
            <pc:docMk/>
            <pc:sldMk cId="3163915612" sldId="328"/>
            <ac:spMk id="3" creationId="{A463C75B-B121-4716-9B0B-ECB4A3338C31}"/>
          </ac:spMkLst>
        </pc:spChg>
        <pc:picChg chg="mod">
          <ac:chgData name="瑀婕 陳" userId="c176ebd2e60a71ab" providerId="LiveId" clId="{D67CDF4E-B2FB-43ED-9A98-40A5DD86191C}" dt="2022-06-01T02:28:56.497" v="1372" actId="1076"/>
          <ac:picMkLst>
            <pc:docMk/>
            <pc:sldMk cId="3163915612" sldId="328"/>
            <ac:picMk id="6" creationId="{20BCF552-C370-BA07-F733-87078C20C24E}"/>
          </ac:picMkLst>
        </pc:picChg>
      </pc:sldChg>
      <pc:sldChg chg="add">
        <pc:chgData name="瑀婕 陳" userId="c176ebd2e60a71ab" providerId="LiveId" clId="{D67CDF4E-B2FB-43ED-9A98-40A5DD86191C}" dt="2022-05-31T14:01:17.901" v="35"/>
        <pc:sldMkLst>
          <pc:docMk/>
          <pc:sldMk cId="3861838246" sldId="329"/>
        </pc:sldMkLst>
      </pc:sldChg>
      <pc:sldChg chg="modSp add mod">
        <pc:chgData name="瑀婕 陳" userId="c176ebd2e60a71ab" providerId="LiveId" clId="{D67CDF4E-B2FB-43ED-9A98-40A5DD86191C}" dt="2022-05-31T15:01:33.585" v="105" actId="20577"/>
        <pc:sldMkLst>
          <pc:docMk/>
          <pc:sldMk cId="3378317987" sldId="330"/>
        </pc:sldMkLst>
        <pc:spChg chg="mod">
          <ac:chgData name="瑀婕 陳" userId="c176ebd2e60a71ab" providerId="LiveId" clId="{D67CDF4E-B2FB-43ED-9A98-40A5DD86191C}" dt="2022-05-31T15:01:33.585" v="105" actId="20577"/>
          <ac:spMkLst>
            <pc:docMk/>
            <pc:sldMk cId="3378317987" sldId="330"/>
            <ac:spMk id="3" creationId="{A463C75B-B121-4716-9B0B-ECB4A3338C31}"/>
          </ac:spMkLst>
        </pc:spChg>
      </pc:sldChg>
      <pc:sldChg chg="modSp add mod modNotesTx">
        <pc:chgData name="瑀婕 陳" userId="c176ebd2e60a71ab" providerId="LiveId" clId="{D67CDF4E-B2FB-43ED-9A98-40A5DD86191C}" dt="2022-06-01T02:29:23.552" v="1374" actId="1076"/>
        <pc:sldMkLst>
          <pc:docMk/>
          <pc:sldMk cId="2694400844" sldId="331"/>
        </pc:sldMkLst>
        <pc:spChg chg="mod">
          <ac:chgData name="瑀婕 陳" userId="c176ebd2e60a71ab" providerId="LiveId" clId="{D67CDF4E-B2FB-43ED-9A98-40A5DD86191C}" dt="2022-05-31T14:04:39.726" v="45" actId="11"/>
          <ac:spMkLst>
            <pc:docMk/>
            <pc:sldMk cId="2694400844" sldId="331"/>
            <ac:spMk id="3" creationId="{A463C75B-B121-4716-9B0B-ECB4A3338C31}"/>
          </ac:spMkLst>
        </pc:spChg>
        <pc:spChg chg="mod">
          <ac:chgData name="瑀婕 陳" userId="c176ebd2e60a71ab" providerId="LiveId" clId="{D67CDF4E-B2FB-43ED-9A98-40A5DD86191C}" dt="2022-06-01T02:29:23.552" v="1374" actId="1076"/>
          <ac:spMkLst>
            <pc:docMk/>
            <pc:sldMk cId="2694400844" sldId="331"/>
            <ac:spMk id="6" creationId="{EB7DFEE4-D04A-275A-7383-2E0659E5F169}"/>
          </ac:spMkLst>
        </pc:spChg>
      </pc:sldChg>
      <pc:sldChg chg="modSp add mod">
        <pc:chgData name="瑀婕 陳" userId="c176ebd2e60a71ab" providerId="LiveId" clId="{D67CDF4E-B2FB-43ED-9A98-40A5DD86191C}" dt="2022-05-31T14:05:22.192" v="47" actId="11"/>
        <pc:sldMkLst>
          <pc:docMk/>
          <pc:sldMk cId="4042083780" sldId="332"/>
        </pc:sldMkLst>
        <pc:spChg chg="mod">
          <ac:chgData name="瑀婕 陳" userId="c176ebd2e60a71ab" providerId="LiveId" clId="{D67CDF4E-B2FB-43ED-9A98-40A5DD86191C}" dt="2022-05-31T14:05:22.192" v="47" actId="11"/>
          <ac:spMkLst>
            <pc:docMk/>
            <pc:sldMk cId="4042083780" sldId="332"/>
            <ac:spMk id="3" creationId="{A463C75B-B121-4716-9B0B-ECB4A3338C31}"/>
          </ac:spMkLst>
        </pc:spChg>
      </pc:sldChg>
      <pc:sldChg chg="add">
        <pc:chgData name="瑀婕 陳" userId="c176ebd2e60a71ab" providerId="LiveId" clId="{D67CDF4E-B2FB-43ED-9A98-40A5DD86191C}" dt="2022-05-31T14:01:17.901" v="35"/>
        <pc:sldMkLst>
          <pc:docMk/>
          <pc:sldMk cId="3995288567" sldId="333"/>
        </pc:sldMkLst>
      </pc:sldChg>
      <pc:sldChg chg="add">
        <pc:chgData name="瑀婕 陳" userId="c176ebd2e60a71ab" providerId="LiveId" clId="{D67CDF4E-B2FB-43ED-9A98-40A5DD86191C}" dt="2022-05-31T14:01:17.901" v="35"/>
        <pc:sldMkLst>
          <pc:docMk/>
          <pc:sldMk cId="1292983451" sldId="334"/>
        </pc:sldMkLst>
      </pc:sldChg>
      <pc:sldChg chg="add">
        <pc:chgData name="瑀婕 陳" userId="c176ebd2e60a71ab" providerId="LiveId" clId="{D67CDF4E-B2FB-43ED-9A98-40A5DD86191C}" dt="2022-05-31T14:01:17.901" v="35"/>
        <pc:sldMkLst>
          <pc:docMk/>
          <pc:sldMk cId="3595500847" sldId="335"/>
        </pc:sldMkLst>
      </pc:sldChg>
      <pc:sldChg chg="add">
        <pc:chgData name="瑀婕 陳" userId="c176ebd2e60a71ab" providerId="LiveId" clId="{D67CDF4E-B2FB-43ED-9A98-40A5DD86191C}" dt="2022-05-31T14:01:17.901" v="35"/>
        <pc:sldMkLst>
          <pc:docMk/>
          <pc:sldMk cId="1174568421" sldId="336"/>
        </pc:sldMkLst>
      </pc:sldChg>
      <pc:sldChg chg="add">
        <pc:chgData name="瑀婕 陳" userId="c176ebd2e60a71ab" providerId="LiveId" clId="{D67CDF4E-B2FB-43ED-9A98-40A5DD86191C}" dt="2022-05-31T14:01:17.901" v="35"/>
        <pc:sldMkLst>
          <pc:docMk/>
          <pc:sldMk cId="2554967942" sldId="337"/>
        </pc:sldMkLst>
      </pc:sldChg>
      <pc:sldChg chg="add">
        <pc:chgData name="瑀婕 陳" userId="c176ebd2e60a71ab" providerId="LiveId" clId="{D67CDF4E-B2FB-43ED-9A98-40A5DD86191C}" dt="2022-05-31T14:01:17.901" v="35"/>
        <pc:sldMkLst>
          <pc:docMk/>
          <pc:sldMk cId="3084902809" sldId="338"/>
        </pc:sldMkLst>
      </pc:sldChg>
      <pc:sldChg chg="add">
        <pc:chgData name="瑀婕 陳" userId="c176ebd2e60a71ab" providerId="LiveId" clId="{D67CDF4E-B2FB-43ED-9A98-40A5DD86191C}" dt="2022-05-31T14:01:17.901" v="35"/>
        <pc:sldMkLst>
          <pc:docMk/>
          <pc:sldMk cId="2703021927" sldId="339"/>
        </pc:sldMkLst>
      </pc:sldChg>
      <pc:sldChg chg="add">
        <pc:chgData name="瑀婕 陳" userId="c176ebd2e60a71ab" providerId="LiveId" clId="{D67CDF4E-B2FB-43ED-9A98-40A5DD86191C}" dt="2022-05-31T14:01:17.901" v="35"/>
        <pc:sldMkLst>
          <pc:docMk/>
          <pc:sldMk cId="1370162575" sldId="340"/>
        </pc:sldMkLst>
      </pc:sldChg>
      <pc:sldChg chg="add">
        <pc:chgData name="瑀婕 陳" userId="c176ebd2e60a71ab" providerId="LiveId" clId="{D67CDF4E-B2FB-43ED-9A98-40A5DD86191C}" dt="2022-05-31T14:01:17.901" v="35"/>
        <pc:sldMkLst>
          <pc:docMk/>
          <pc:sldMk cId="3543283681" sldId="341"/>
        </pc:sldMkLst>
      </pc:sldChg>
      <pc:sldChg chg="add">
        <pc:chgData name="瑀婕 陳" userId="c176ebd2e60a71ab" providerId="LiveId" clId="{D67CDF4E-B2FB-43ED-9A98-40A5DD86191C}" dt="2022-05-31T14:01:17.901" v="35"/>
        <pc:sldMkLst>
          <pc:docMk/>
          <pc:sldMk cId="141496613" sldId="342"/>
        </pc:sldMkLst>
      </pc:sldChg>
      <pc:sldChg chg="add">
        <pc:chgData name="瑀婕 陳" userId="c176ebd2e60a71ab" providerId="LiveId" clId="{D67CDF4E-B2FB-43ED-9A98-40A5DD86191C}" dt="2022-05-31T14:01:17.901" v="35"/>
        <pc:sldMkLst>
          <pc:docMk/>
          <pc:sldMk cId="1392320505" sldId="343"/>
        </pc:sldMkLst>
      </pc:sldChg>
      <pc:sldChg chg="add del ord">
        <pc:chgData name="瑀婕 陳" userId="c176ebd2e60a71ab" providerId="LiveId" clId="{D67CDF4E-B2FB-43ED-9A98-40A5DD86191C}" dt="2022-05-31T14:27:03.295" v="58" actId="47"/>
        <pc:sldMkLst>
          <pc:docMk/>
          <pc:sldMk cId="2651673179" sldId="344"/>
        </pc:sldMkLst>
      </pc:sldChg>
      <pc:sldChg chg="add">
        <pc:chgData name="瑀婕 陳" userId="c176ebd2e60a71ab" providerId="LiveId" clId="{D67CDF4E-B2FB-43ED-9A98-40A5DD86191C}" dt="2022-05-31T14:53:46.631" v="62"/>
        <pc:sldMkLst>
          <pc:docMk/>
          <pc:sldMk cId="4098118461" sldId="344"/>
        </pc:sldMkLst>
      </pc:sldChg>
      <pc:sldChg chg="add del">
        <pc:chgData name="瑀婕 陳" userId="c176ebd2e60a71ab" providerId="LiveId" clId="{D67CDF4E-B2FB-43ED-9A98-40A5DD86191C}" dt="2022-05-31T14:27:21.111" v="60"/>
        <pc:sldMkLst>
          <pc:docMk/>
          <pc:sldMk cId="4179539392" sldId="344"/>
        </pc:sldMkLst>
      </pc:sldChg>
      <pc:sldChg chg="add del">
        <pc:chgData name="瑀婕 陳" userId="c176ebd2e60a71ab" providerId="LiveId" clId="{D67CDF4E-B2FB-43ED-9A98-40A5DD86191C}" dt="2022-05-31T14:27:21.111" v="60"/>
        <pc:sldMkLst>
          <pc:docMk/>
          <pc:sldMk cId="678157007" sldId="345"/>
        </pc:sldMkLst>
      </pc:sldChg>
      <pc:sldChg chg="add">
        <pc:chgData name="瑀婕 陳" userId="c176ebd2e60a71ab" providerId="LiveId" clId="{D67CDF4E-B2FB-43ED-9A98-40A5DD86191C}" dt="2022-05-31T14:53:46.631" v="62"/>
        <pc:sldMkLst>
          <pc:docMk/>
          <pc:sldMk cId="1289317475" sldId="345"/>
        </pc:sldMkLst>
      </pc:sldChg>
      <pc:sldChg chg="add del">
        <pc:chgData name="瑀婕 陳" userId="c176ebd2e60a71ab" providerId="LiveId" clId="{D67CDF4E-B2FB-43ED-9A98-40A5DD86191C}" dt="2022-05-31T14:27:21.111" v="60"/>
        <pc:sldMkLst>
          <pc:docMk/>
          <pc:sldMk cId="448700754" sldId="346"/>
        </pc:sldMkLst>
      </pc:sldChg>
      <pc:sldChg chg="add">
        <pc:chgData name="瑀婕 陳" userId="c176ebd2e60a71ab" providerId="LiveId" clId="{D67CDF4E-B2FB-43ED-9A98-40A5DD86191C}" dt="2022-05-31T14:53:46.631" v="62"/>
        <pc:sldMkLst>
          <pc:docMk/>
          <pc:sldMk cId="1898896059" sldId="346"/>
        </pc:sldMkLst>
      </pc:sldChg>
      <pc:sldChg chg="add">
        <pc:chgData name="瑀婕 陳" userId="c176ebd2e60a71ab" providerId="LiveId" clId="{D67CDF4E-B2FB-43ED-9A98-40A5DD86191C}" dt="2022-05-31T14:53:46.631" v="62"/>
        <pc:sldMkLst>
          <pc:docMk/>
          <pc:sldMk cId="856288941" sldId="347"/>
        </pc:sldMkLst>
      </pc:sldChg>
      <pc:sldChg chg="add del">
        <pc:chgData name="瑀婕 陳" userId="c176ebd2e60a71ab" providerId="LiveId" clId="{D67CDF4E-B2FB-43ED-9A98-40A5DD86191C}" dt="2022-05-31T14:27:21.111" v="60"/>
        <pc:sldMkLst>
          <pc:docMk/>
          <pc:sldMk cId="3212574506" sldId="347"/>
        </pc:sldMkLst>
      </pc:sldChg>
      <pc:sldChg chg="add del">
        <pc:chgData name="瑀婕 陳" userId="c176ebd2e60a71ab" providerId="LiveId" clId="{D67CDF4E-B2FB-43ED-9A98-40A5DD86191C}" dt="2022-05-31T14:27:21.111" v="60"/>
        <pc:sldMkLst>
          <pc:docMk/>
          <pc:sldMk cId="2219935534" sldId="348"/>
        </pc:sldMkLst>
      </pc:sldChg>
      <pc:sldChg chg="new del">
        <pc:chgData name="瑀婕 陳" userId="c176ebd2e60a71ab" providerId="LiveId" clId="{D67CDF4E-B2FB-43ED-9A98-40A5DD86191C}" dt="2022-06-01T02:02:55.212" v="1224" actId="680"/>
        <pc:sldMkLst>
          <pc:docMk/>
          <pc:sldMk cId="2611310103" sldId="348"/>
        </pc:sldMkLst>
      </pc:sldChg>
      <pc:sldChg chg="add del">
        <pc:chgData name="瑀婕 陳" userId="c176ebd2e60a71ab" providerId="LiveId" clId="{D67CDF4E-B2FB-43ED-9A98-40A5DD86191C}" dt="2022-05-31T14:27:21.111" v="60"/>
        <pc:sldMkLst>
          <pc:docMk/>
          <pc:sldMk cId="672246642" sldId="349"/>
        </pc:sldMkLst>
      </pc:sldChg>
      <pc:sldChg chg="add del">
        <pc:chgData name="瑀婕 陳" userId="c176ebd2e60a71ab" providerId="LiveId" clId="{D67CDF4E-B2FB-43ED-9A98-40A5DD86191C}" dt="2022-05-31T14:27:21.111" v="60"/>
        <pc:sldMkLst>
          <pc:docMk/>
          <pc:sldMk cId="1404363602" sldId="350"/>
        </pc:sldMkLst>
      </pc:sldChg>
      <pc:sldChg chg="add del">
        <pc:chgData name="瑀婕 陳" userId="c176ebd2e60a71ab" providerId="LiveId" clId="{D67CDF4E-B2FB-43ED-9A98-40A5DD86191C}" dt="2022-05-31T14:27:21.111" v="60"/>
        <pc:sldMkLst>
          <pc:docMk/>
          <pc:sldMk cId="4171976186" sldId="351"/>
        </pc:sldMkLst>
      </pc:sldChg>
      <pc:sldChg chg="add del">
        <pc:chgData name="瑀婕 陳" userId="c176ebd2e60a71ab" providerId="LiveId" clId="{D67CDF4E-B2FB-43ED-9A98-40A5DD86191C}" dt="2022-05-31T14:27:21.111" v="60"/>
        <pc:sldMkLst>
          <pc:docMk/>
          <pc:sldMk cId="1636064443" sldId="352"/>
        </pc:sldMkLst>
      </pc:sldChg>
      <pc:sldChg chg="add del">
        <pc:chgData name="瑀婕 陳" userId="c176ebd2e60a71ab" providerId="LiveId" clId="{D67CDF4E-B2FB-43ED-9A98-40A5DD86191C}" dt="2022-05-31T14:27:21.111" v="60"/>
        <pc:sldMkLst>
          <pc:docMk/>
          <pc:sldMk cId="916874478" sldId="353"/>
        </pc:sldMkLst>
      </pc:sldChg>
      <pc:sldChg chg="add del">
        <pc:chgData name="瑀婕 陳" userId="c176ebd2e60a71ab" providerId="LiveId" clId="{D67CDF4E-B2FB-43ED-9A98-40A5DD86191C}" dt="2022-05-31T14:27:21.111" v="60"/>
        <pc:sldMkLst>
          <pc:docMk/>
          <pc:sldMk cId="3033582354" sldId="354"/>
        </pc:sldMkLst>
      </pc:sldChg>
      <pc:sldChg chg="add del">
        <pc:chgData name="瑀婕 陳" userId="c176ebd2e60a71ab" providerId="LiveId" clId="{D67CDF4E-B2FB-43ED-9A98-40A5DD86191C}" dt="2022-05-31T14:27:21.111" v="60"/>
        <pc:sldMkLst>
          <pc:docMk/>
          <pc:sldMk cId="1333096671" sldId="35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07C66-4564-4F5E-8708-CA27BD0FD546}" type="datetimeFigureOut">
              <a:rPr lang="zh-TW" altLang="en-US" smtClean="0"/>
              <a:t>2022/10/14</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327747-6509-4783-8076-6C0BF506854A}" type="slidenum">
              <a:rPr lang="zh-TW" altLang="en-US" smtClean="0"/>
              <a:t>‹#›</a:t>
            </a:fld>
            <a:endParaRPr lang="zh-TW" altLang="en-US"/>
          </a:p>
        </p:txBody>
      </p:sp>
    </p:spTree>
    <p:extLst>
      <p:ext uri="{BB962C8B-B14F-4D97-AF65-F5344CB8AC3E}">
        <p14:creationId xmlns:p14="http://schemas.microsoft.com/office/powerpoint/2010/main" val="2543826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59CCEC2-BC8F-4921-93D6-B2082431CE9F}" type="slidenum">
              <a:rPr lang="zh-TW" altLang="en-US" smtClean="0"/>
              <a:t>2</a:t>
            </a:fld>
            <a:endParaRPr lang="zh-TW" altLang="en-US"/>
          </a:p>
        </p:txBody>
      </p:sp>
    </p:spTree>
    <p:extLst>
      <p:ext uri="{BB962C8B-B14F-4D97-AF65-F5344CB8AC3E}">
        <p14:creationId xmlns:p14="http://schemas.microsoft.com/office/powerpoint/2010/main" val="1180117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虛擬環境的頂視圖。 黃線是車輛行駛的路線。 白色圓圈是參與者的位置。 這三個框是外部人機界面 </a:t>
            </a:r>
            <a:r>
              <a:rPr lang="en-US" altLang="zh-TW" dirty="0"/>
              <a:t>(</a:t>
            </a:r>
            <a:r>
              <a:rPr lang="en-US" altLang="zh-TW" dirty="0" err="1"/>
              <a:t>eHMI</a:t>
            </a:r>
            <a:r>
              <a:rPr lang="en-US" altLang="zh-TW" dirty="0"/>
              <a:t>) </a:t>
            </a:r>
            <a:r>
              <a:rPr lang="zh-TW" altLang="en-US" dirty="0"/>
              <a:t>切換狀態的位置（</a:t>
            </a:r>
            <a:r>
              <a:rPr lang="en-US" altLang="zh-TW" dirty="0"/>
              <a:t>50</a:t>
            </a:r>
            <a:r>
              <a:rPr lang="zh-TW" altLang="en-US" dirty="0"/>
              <a:t>、</a:t>
            </a:r>
            <a:r>
              <a:rPr lang="en-US" altLang="zh-TW" dirty="0"/>
              <a:t>35 </a:t>
            </a:r>
            <a:r>
              <a:rPr lang="zh-TW" altLang="en-US" dirty="0"/>
              <a:t>或 </a:t>
            </a:r>
            <a:r>
              <a:rPr lang="en-US" altLang="zh-TW" dirty="0"/>
              <a:t>20 m</a:t>
            </a:r>
            <a:r>
              <a:rPr lang="zh-TW" altLang="en-US" dirty="0"/>
              <a:t>）來。</a:t>
            </a:r>
            <a:endParaRPr lang="en-US" altLang="zh-TW" dirty="0"/>
          </a:p>
          <a:p>
            <a:r>
              <a:rPr lang="zh-TW" altLang="en-US" dirty="0"/>
              <a:t>車輛在距離受測者</a:t>
            </a:r>
            <a:r>
              <a:rPr lang="en-US" altLang="zh-TW" dirty="0"/>
              <a:t>35m</a:t>
            </a:r>
            <a:r>
              <a:rPr lang="zh-TW" altLang="en-US" dirty="0"/>
              <a:t>時，會開始減速</a:t>
            </a:r>
            <a:endParaRPr lang="en-US" altLang="zh-TW" dirty="0"/>
          </a:p>
          <a:p>
            <a:endParaRPr lang="en-US" altLang="zh-TW" dirty="0"/>
          </a:p>
          <a:p>
            <a:pPr marL="0" indent="0">
              <a:lnSpc>
                <a:spcPct val="125000"/>
              </a:lnSpc>
              <a:spcBef>
                <a:spcPts val="300"/>
              </a:spcBef>
              <a:spcAft>
                <a:spcPts val="300"/>
              </a:spcAft>
              <a:buFont typeface="+mj-lt"/>
              <a:buNone/>
            </a:pPr>
            <a:r>
              <a:rPr lang="zh-TW" altLang="en-US" dirty="0"/>
              <a:t>讓步時，轉換介面的時序</a:t>
            </a:r>
            <a:endParaRPr lang="en-US" altLang="zh-TW" dirty="0"/>
          </a:p>
          <a:p>
            <a:pPr marL="0" indent="0">
              <a:lnSpc>
                <a:spcPct val="125000"/>
              </a:lnSpc>
              <a:spcBef>
                <a:spcPts val="300"/>
              </a:spcBef>
              <a:spcAft>
                <a:spcPts val="300"/>
              </a:spcAft>
              <a:buFont typeface="Arial" panose="020B0604020202020204" pitchFamily="34" charset="0"/>
              <a:buNone/>
            </a:pPr>
            <a:r>
              <a:rPr lang="zh-TW" altLang="en-US" dirty="0"/>
              <a:t>早期：汽車減速前</a:t>
            </a:r>
            <a:r>
              <a:rPr lang="en-US" altLang="zh-TW" dirty="0"/>
              <a:t>(50m)</a:t>
            </a:r>
          </a:p>
          <a:p>
            <a:pPr marL="0" indent="0">
              <a:lnSpc>
                <a:spcPct val="125000"/>
              </a:lnSpc>
              <a:spcBef>
                <a:spcPts val="300"/>
              </a:spcBef>
              <a:spcAft>
                <a:spcPts val="300"/>
              </a:spcAft>
              <a:buFont typeface="Arial" panose="020B0604020202020204" pitchFamily="34" charset="0"/>
              <a:buNone/>
            </a:pPr>
            <a:r>
              <a:rPr lang="zh-TW" altLang="en-US" dirty="0"/>
              <a:t>中期：汽車開始減速時</a:t>
            </a:r>
            <a:r>
              <a:rPr lang="en-US" altLang="zh-TW" dirty="0"/>
              <a:t>(35m)</a:t>
            </a:r>
          </a:p>
          <a:p>
            <a:pPr marL="0" indent="0">
              <a:lnSpc>
                <a:spcPct val="125000"/>
              </a:lnSpc>
              <a:spcBef>
                <a:spcPts val="300"/>
              </a:spcBef>
              <a:spcAft>
                <a:spcPts val="300"/>
              </a:spcAft>
              <a:buFont typeface="Arial" panose="020B0604020202020204" pitchFamily="34" charset="0"/>
              <a:buNone/>
            </a:pPr>
            <a:r>
              <a:rPr lang="zh-TW" altLang="en-US" dirty="0"/>
              <a:t>晚期：汽車減速後</a:t>
            </a:r>
            <a:r>
              <a:rPr lang="en-US" altLang="zh-TW" dirty="0"/>
              <a:t>(20m)</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C1327747-6509-4783-8076-6C0BF506854A}" type="slidenum">
              <a:rPr lang="zh-TW" altLang="en-US" smtClean="0"/>
              <a:t>14</a:t>
            </a:fld>
            <a:endParaRPr lang="zh-TW" altLang="en-US"/>
          </a:p>
        </p:txBody>
      </p:sp>
    </p:spTree>
    <p:extLst>
      <p:ext uri="{BB962C8B-B14F-4D97-AF65-F5344CB8AC3E}">
        <p14:creationId xmlns:p14="http://schemas.microsoft.com/office/powerpoint/2010/main" val="1352282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卡車 </a:t>
            </a:r>
            <a:r>
              <a:rPr lang="en-US" altLang="zh-TW" dirty="0"/>
              <a:t>7.27 </a:t>
            </a:r>
            <a:r>
              <a:rPr lang="zh-TW" altLang="en-US" dirty="0"/>
              <a:t>秒、箱型貨車 </a:t>
            </a:r>
            <a:r>
              <a:rPr lang="en-US" altLang="zh-TW" dirty="0"/>
              <a:t>6.45 </a:t>
            </a:r>
            <a:r>
              <a:rPr lang="zh-TW" altLang="en-US" dirty="0"/>
              <a:t>秒和轎車 </a:t>
            </a:r>
            <a:r>
              <a:rPr lang="en-US" altLang="zh-TW" dirty="0"/>
              <a:t>5.83 </a:t>
            </a:r>
            <a:r>
              <a:rPr lang="zh-TW" altLang="en-US" dirty="0"/>
              <a:t>秒。</a:t>
            </a:r>
          </a:p>
        </p:txBody>
      </p:sp>
      <p:sp>
        <p:nvSpPr>
          <p:cNvPr id="4" name="投影片編號版面配置區 3"/>
          <p:cNvSpPr>
            <a:spLocks noGrp="1"/>
          </p:cNvSpPr>
          <p:nvPr>
            <p:ph type="sldNum" sz="quarter" idx="5"/>
          </p:nvPr>
        </p:nvSpPr>
        <p:spPr/>
        <p:txBody>
          <a:bodyPr/>
          <a:lstStyle/>
          <a:p>
            <a:fld id="{C1327747-6509-4783-8076-6C0BF506854A}" type="slidenum">
              <a:rPr lang="zh-TW" altLang="en-US" smtClean="0"/>
              <a:t>16</a:t>
            </a:fld>
            <a:endParaRPr lang="zh-TW" altLang="en-US"/>
          </a:p>
        </p:txBody>
      </p:sp>
    </p:spTree>
    <p:extLst>
      <p:ext uri="{BB962C8B-B14F-4D97-AF65-F5344CB8AC3E}">
        <p14:creationId xmlns:p14="http://schemas.microsoft.com/office/powerpoint/2010/main" val="4047925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C1327747-6509-4783-8076-6C0BF506854A}" type="slidenum">
              <a:rPr lang="zh-TW" altLang="en-US" smtClean="0"/>
              <a:t>22</a:t>
            </a:fld>
            <a:endParaRPr lang="zh-TW" altLang="en-US"/>
          </a:p>
        </p:txBody>
      </p:sp>
    </p:spTree>
    <p:extLst>
      <p:ext uri="{BB962C8B-B14F-4D97-AF65-F5344CB8AC3E}">
        <p14:creationId xmlns:p14="http://schemas.microsoft.com/office/powerpoint/2010/main" val="2114926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每個尺寸跟每個呈現</a:t>
            </a:r>
            <a:r>
              <a:rPr lang="en-US" altLang="zh-TW" dirty="0" err="1"/>
              <a:t>eHMI</a:t>
            </a:r>
            <a:r>
              <a:rPr lang="zh-TW" altLang="en-US" dirty="0"/>
              <a:t>的時間各一次</a:t>
            </a:r>
            <a:endParaRPr lang="en-US" altLang="zh-TW" dirty="0"/>
          </a:p>
          <a:p>
            <a:endParaRPr lang="en-US" altLang="zh-TW" dirty="0"/>
          </a:p>
          <a:p>
            <a:r>
              <a:rPr lang="zh-TW" altLang="en-US" dirty="0"/>
              <a:t>每一波由七八輛車組成。 所有車輛在一組九波中都顯示出相同的外部人機界面 </a:t>
            </a:r>
            <a:r>
              <a:rPr lang="en-US" altLang="zh-TW" dirty="0"/>
              <a:t>(</a:t>
            </a:r>
            <a:r>
              <a:rPr lang="en-US" altLang="zh-TW" dirty="0" err="1"/>
              <a:t>eHMI</a:t>
            </a:r>
            <a:r>
              <a:rPr lang="en-US" altLang="zh-TW" dirty="0"/>
              <a:t>) </a:t>
            </a:r>
            <a:r>
              <a:rPr lang="zh-TW" altLang="en-US" dirty="0"/>
              <a:t>類型。 </a:t>
            </a:r>
            <a:r>
              <a:rPr lang="en-US" altLang="zh-TW" dirty="0" err="1"/>
              <a:t>eHMI</a:t>
            </a:r>
            <a:r>
              <a:rPr lang="en-US" altLang="zh-TW" dirty="0"/>
              <a:t> </a:t>
            </a:r>
            <a:r>
              <a:rPr lang="zh-TW" altLang="en-US" dirty="0"/>
              <a:t>的時間（</a:t>
            </a:r>
            <a:r>
              <a:rPr lang="en-US" altLang="zh-TW" dirty="0"/>
              <a:t>50 m</a:t>
            </a:r>
            <a:r>
              <a:rPr lang="zh-TW" altLang="en-US" dirty="0"/>
              <a:t>、</a:t>
            </a:r>
            <a:r>
              <a:rPr lang="en-US" altLang="zh-TW" dirty="0"/>
              <a:t>35 m </a:t>
            </a:r>
            <a:r>
              <a:rPr lang="zh-TW" altLang="en-US" dirty="0"/>
              <a:t>或 </a:t>
            </a:r>
            <a:r>
              <a:rPr lang="en-US" altLang="zh-TW" dirty="0"/>
              <a:t>20 m</a:t>
            </a:r>
            <a:r>
              <a:rPr lang="zh-TW" altLang="en-US" dirty="0"/>
              <a:t>）因屈服車輛而異。 所有車輛的車輛類型（小型、中型、大型）各不相同。 填充車輛之間的距離是隨機的。 讓車和不讓車的時間間隔總是 </a:t>
            </a:r>
            <a:r>
              <a:rPr lang="en-US" altLang="zh-TW" dirty="0"/>
              <a:t>4.0 </a:t>
            </a:r>
            <a:r>
              <a:rPr lang="zh-TW" altLang="en-US" dirty="0"/>
              <a:t>秒。 非讓步車輛總是在讓步車輛之前。 加油車從未讓步。</a:t>
            </a:r>
          </a:p>
        </p:txBody>
      </p:sp>
      <p:sp>
        <p:nvSpPr>
          <p:cNvPr id="4" name="投影片編號版面配置區 3"/>
          <p:cNvSpPr>
            <a:spLocks noGrp="1"/>
          </p:cNvSpPr>
          <p:nvPr>
            <p:ph type="sldNum" sz="quarter" idx="5"/>
          </p:nvPr>
        </p:nvSpPr>
        <p:spPr/>
        <p:txBody>
          <a:bodyPr/>
          <a:lstStyle/>
          <a:p>
            <a:fld id="{C1327747-6509-4783-8076-6C0BF506854A}" type="slidenum">
              <a:rPr lang="zh-TW" altLang="en-US" smtClean="0"/>
              <a:t>23</a:t>
            </a:fld>
            <a:endParaRPr lang="zh-TW" altLang="en-US"/>
          </a:p>
        </p:txBody>
      </p:sp>
    </p:spTree>
    <p:extLst>
      <p:ext uri="{BB962C8B-B14F-4D97-AF65-F5344CB8AC3E}">
        <p14:creationId xmlns:p14="http://schemas.microsoft.com/office/powerpoint/2010/main" val="4096390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沒有計算填充車輛的按鈕按下行為，因為這些車輛具有不均勻的行為和隨機變化的間隙大小。</a:t>
            </a:r>
          </a:p>
        </p:txBody>
      </p:sp>
      <p:sp>
        <p:nvSpPr>
          <p:cNvPr id="4" name="投影片編號版面配置區 3"/>
          <p:cNvSpPr>
            <a:spLocks noGrp="1"/>
          </p:cNvSpPr>
          <p:nvPr>
            <p:ph type="sldNum" sz="quarter" idx="5"/>
          </p:nvPr>
        </p:nvSpPr>
        <p:spPr/>
        <p:txBody>
          <a:bodyPr/>
          <a:lstStyle/>
          <a:p>
            <a:fld id="{C1327747-6509-4783-8076-6C0BF506854A}" type="slidenum">
              <a:rPr lang="zh-TW" altLang="en-US" smtClean="0"/>
              <a:t>25</a:t>
            </a:fld>
            <a:endParaRPr lang="zh-TW" altLang="en-US"/>
          </a:p>
        </p:txBody>
      </p:sp>
    </p:spTree>
    <p:extLst>
      <p:ext uri="{BB962C8B-B14F-4D97-AF65-F5344CB8AC3E}">
        <p14:creationId xmlns:p14="http://schemas.microsoft.com/office/powerpoint/2010/main" val="3802813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C1327747-6509-4783-8076-6C0BF506854A}" type="slidenum">
              <a:rPr lang="zh-TW" altLang="en-US" smtClean="0"/>
              <a:t>26</a:t>
            </a:fld>
            <a:endParaRPr lang="zh-TW" altLang="en-US"/>
          </a:p>
        </p:txBody>
      </p:sp>
    </p:spTree>
    <p:extLst>
      <p:ext uri="{BB962C8B-B14F-4D97-AF65-F5344CB8AC3E}">
        <p14:creationId xmlns:p14="http://schemas.microsoft.com/office/powerpoint/2010/main" val="2197310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感覺安全通過的參與者百分比（</a:t>
            </a:r>
            <a:r>
              <a:rPr lang="en-US" altLang="zh-TW" dirty="0"/>
              <a:t>y </a:t>
            </a:r>
            <a:r>
              <a:rPr lang="zh-TW" altLang="en-US" dirty="0"/>
              <a:t>軸）作為行人與車輛之間距離（</a:t>
            </a:r>
            <a:r>
              <a:rPr lang="en-US" altLang="zh-TW" dirty="0"/>
              <a:t>x </a:t>
            </a:r>
            <a:r>
              <a:rPr lang="zh-TW" altLang="en-US" dirty="0"/>
              <a:t>軸）的函數。</a:t>
            </a:r>
            <a:endParaRPr lang="en-US" altLang="zh-TW" dirty="0"/>
          </a:p>
          <a:p>
            <a:r>
              <a:rPr lang="zh-TW" altLang="en-US" dirty="0"/>
              <a:t>虛線表示該車輛尺寸（</a:t>
            </a:r>
            <a:r>
              <a:rPr lang="en-US" altLang="zh-TW" dirty="0"/>
              <a:t>Smart</a:t>
            </a:r>
            <a:r>
              <a:rPr lang="zh-TW" altLang="en-US" dirty="0"/>
              <a:t>、</a:t>
            </a:r>
            <a:r>
              <a:rPr lang="en-US" altLang="zh-TW" dirty="0"/>
              <a:t>BMW </a:t>
            </a:r>
            <a:r>
              <a:rPr lang="zh-TW" altLang="en-US" dirty="0"/>
              <a:t>或 </a:t>
            </a:r>
            <a:r>
              <a:rPr lang="en-US" altLang="zh-TW" dirty="0"/>
              <a:t>Ford</a:t>
            </a:r>
            <a:r>
              <a:rPr lang="zh-TW" altLang="en-US" dirty="0"/>
              <a:t>）沒有外部人機界面 </a:t>
            </a:r>
            <a:r>
              <a:rPr lang="en-US" altLang="zh-TW" dirty="0"/>
              <a:t>(</a:t>
            </a:r>
            <a:r>
              <a:rPr lang="en-US" altLang="zh-TW" dirty="0" err="1"/>
              <a:t>eHMI</a:t>
            </a:r>
            <a:r>
              <a:rPr lang="en-US" altLang="zh-TW" dirty="0"/>
              <a:t>) </a:t>
            </a:r>
            <a:r>
              <a:rPr lang="zh-TW" altLang="en-US" dirty="0"/>
              <a:t>的基線。</a:t>
            </a:r>
            <a:endParaRPr lang="en-US" altLang="zh-TW" dirty="0"/>
          </a:p>
          <a:p>
            <a:r>
              <a:rPr lang="zh-TW" altLang="en-US" dirty="0"/>
              <a:t>該百分比是在 </a:t>
            </a:r>
            <a:r>
              <a:rPr lang="en-US" altLang="zh-TW" dirty="0"/>
              <a:t>84 </a:t>
            </a:r>
            <a:r>
              <a:rPr lang="zh-TW" altLang="en-US" dirty="0"/>
              <a:t>次試驗中計算的（</a:t>
            </a:r>
            <a:r>
              <a:rPr lang="en-US" altLang="zh-TW" dirty="0"/>
              <a:t>28 </a:t>
            </a:r>
            <a:r>
              <a:rPr lang="zh-TW" altLang="en-US" dirty="0"/>
              <a:t>名參與者 </a:t>
            </a:r>
            <a:r>
              <a:rPr lang="en-US" altLang="zh-TW" dirty="0"/>
              <a:t>× 3 </a:t>
            </a:r>
            <a:r>
              <a:rPr lang="zh-TW" altLang="en-US" dirty="0"/>
              <a:t>次重複）</a:t>
            </a:r>
            <a:endParaRPr lang="en-US" altLang="zh-TW" dirty="0"/>
          </a:p>
          <a:p>
            <a:endParaRPr lang="en-US" altLang="zh-TW" dirty="0"/>
          </a:p>
          <a:p>
            <a:r>
              <a:rPr lang="zh-TW" altLang="en-US" dirty="0"/>
              <a:t>大約一半的參與者覺得可以安全通過（距離為 </a:t>
            </a:r>
            <a:r>
              <a:rPr lang="en-US" altLang="zh-TW" dirty="0"/>
              <a:t>50 m</a:t>
            </a:r>
            <a:r>
              <a:rPr lang="zh-TW" altLang="en-US" dirty="0"/>
              <a:t>），當車輛靠近時，所有參與者都鬆開了按鈕</a:t>
            </a:r>
          </a:p>
        </p:txBody>
      </p:sp>
      <p:sp>
        <p:nvSpPr>
          <p:cNvPr id="4" name="投影片編號版面配置區 3"/>
          <p:cNvSpPr>
            <a:spLocks noGrp="1"/>
          </p:cNvSpPr>
          <p:nvPr>
            <p:ph type="sldNum" sz="quarter" idx="5"/>
          </p:nvPr>
        </p:nvSpPr>
        <p:spPr/>
        <p:txBody>
          <a:bodyPr/>
          <a:lstStyle/>
          <a:p>
            <a:fld id="{C1327747-6509-4783-8076-6C0BF506854A}" type="slidenum">
              <a:rPr lang="zh-TW" altLang="en-US" smtClean="0"/>
              <a:t>27</a:t>
            </a:fld>
            <a:endParaRPr lang="zh-TW" altLang="en-US"/>
          </a:p>
        </p:txBody>
      </p:sp>
    </p:spTree>
    <p:extLst>
      <p:ext uri="{BB962C8B-B14F-4D97-AF65-F5344CB8AC3E}">
        <p14:creationId xmlns:p14="http://schemas.microsoft.com/office/powerpoint/2010/main" val="3618304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C1327747-6509-4783-8076-6C0BF506854A}" type="slidenum">
              <a:rPr lang="zh-TW" altLang="en-US" smtClean="0"/>
              <a:t>28</a:t>
            </a:fld>
            <a:endParaRPr lang="zh-TW" altLang="en-US"/>
          </a:p>
        </p:txBody>
      </p:sp>
    </p:spTree>
    <p:extLst>
      <p:ext uri="{BB962C8B-B14F-4D97-AF65-F5344CB8AC3E}">
        <p14:creationId xmlns:p14="http://schemas.microsoft.com/office/powerpoint/2010/main" val="3263136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感覺安全通過的參與者百分比（</a:t>
            </a:r>
            <a:r>
              <a:rPr lang="en-US" altLang="zh-TW" dirty="0"/>
              <a:t>y </a:t>
            </a:r>
            <a:r>
              <a:rPr lang="zh-TW" altLang="en-US" dirty="0"/>
              <a:t>軸）作為行人與車輛之間距離（</a:t>
            </a:r>
            <a:r>
              <a:rPr lang="en-US" altLang="zh-TW" dirty="0"/>
              <a:t>x </a:t>
            </a:r>
            <a:r>
              <a:rPr lang="zh-TW" altLang="en-US" dirty="0"/>
              <a:t>軸）的函數。</a:t>
            </a:r>
            <a:endParaRPr lang="en-US" altLang="zh-TW" dirty="0"/>
          </a:p>
          <a:p>
            <a:r>
              <a:rPr lang="zh-TW" altLang="en-US" dirty="0"/>
              <a:t>與不讓路的車輛一樣，最初（即 </a:t>
            </a:r>
            <a:r>
              <a:rPr lang="en-US" altLang="zh-TW" dirty="0"/>
              <a:t>50 m </a:t>
            </a:r>
            <a:r>
              <a:rPr lang="zh-TW" altLang="en-US" dirty="0"/>
              <a:t>的距離）大約一半的參與者覺得可以安全通過</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虛線表示沒有 </a:t>
            </a:r>
            <a:r>
              <a:rPr lang="en-US" altLang="zh-TW" dirty="0" err="1"/>
              <a:t>eHMI</a:t>
            </a:r>
            <a:r>
              <a:rPr lang="en-US" altLang="zh-TW" dirty="0"/>
              <a:t> </a:t>
            </a:r>
            <a:r>
              <a:rPr lang="zh-TW" altLang="en-US" dirty="0"/>
              <a:t>的基線。</a:t>
            </a:r>
            <a:endParaRPr lang="en-US" altLang="zh-TW" dirty="0"/>
          </a:p>
          <a:p>
            <a:r>
              <a:rPr lang="zh-TW" altLang="en-US" dirty="0"/>
              <a:t>在基線條件下，認為安全通過的參與者百分比作為距離的函數表現出明顯的 </a:t>
            </a:r>
            <a:r>
              <a:rPr lang="en-US" altLang="zh-TW" dirty="0"/>
              <a:t>U </a:t>
            </a:r>
            <a:r>
              <a:rPr lang="zh-TW" altLang="en-US" dirty="0"/>
              <a:t>曲線模式，在 </a:t>
            </a:r>
            <a:r>
              <a:rPr lang="en-US" altLang="zh-TW" dirty="0"/>
              <a:t>20 m </a:t>
            </a:r>
            <a:r>
              <a:rPr lang="zh-TW" altLang="en-US" dirty="0"/>
              <a:t>附近下降到 </a:t>
            </a:r>
            <a:r>
              <a:rPr lang="en-US" altLang="zh-TW" dirty="0"/>
              <a:t>10% </a:t>
            </a:r>
            <a:r>
              <a:rPr lang="zh-TW" altLang="en-US" dirty="0"/>
              <a:t>以下，然後再次增加</a:t>
            </a:r>
            <a:endParaRPr lang="en-US" altLang="zh-TW" dirty="0"/>
          </a:p>
          <a:p>
            <a:r>
              <a:rPr lang="zh-TW" altLang="en-US" dirty="0"/>
              <a:t>可以解釋，因為當車輛仍然很遠時交叉是安全的，然後當車輛接近時變得不安全，然後當車輛明顯減速到停止時再次變得安全。</a:t>
            </a:r>
            <a:endParaRPr lang="en-US" altLang="zh-TW" dirty="0"/>
          </a:p>
          <a:p>
            <a:r>
              <a:rPr lang="zh-TW" altLang="en-US" dirty="0"/>
              <a:t>說明了參與者在 </a:t>
            </a:r>
            <a:r>
              <a:rPr lang="en-US" altLang="zh-TW" dirty="0" err="1"/>
              <a:t>eHMI</a:t>
            </a:r>
            <a:r>
              <a:rPr lang="en-US" altLang="zh-TW" dirty="0"/>
              <a:t> </a:t>
            </a:r>
            <a:r>
              <a:rPr lang="zh-TW" altLang="en-US" dirty="0"/>
              <a:t>更改狀態的那一刻（這一時刻由垂直虛線指定）之後做出了響應。</a:t>
            </a:r>
            <a:endParaRPr lang="en-US" altLang="zh-TW" dirty="0"/>
          </a:p>
          <a:p>
            <a:endParaRPr lang="en-US" altLang="zh-TW" dirty="0"/>
          </a:p>
        </p:txBody>
      </p:sp>
      <p:sp>
        <p:nvSpPr>
          <p:cNvPr id="4" name="投影片編號版面配置區 3"/>
          <p:cNvSpPr>
            <a:spLocks noGrp="1"/>
          </p:cNvSpPr>
          <p:nvPr>
            <p:ph type="sldNum" sz="quarter" idx="5"/>
          </p:nvPr>
        </p:nvSpPr>
        <p:spPr/>
        <p:txBody>
          <a:bodyPr/>
          <a:lstStyle/>
          <a:p>
            <a:fld id="{C1327747-6509-4783-8076-6C0BF506854A}" type="slidenum">
              <a:rPr lang="zh-TW" altLang="en-US" smtClean="0"/>
              <a:t>29</a:t>
            </a:fld>
            <a:endParaRPr lang="zh-TW" altLang="en-US"/>
          </a:p>
        </p:txBody>
      </p:sp>
    </p:spTree>
    <p:extLst>
      <p:ext uri="{BB962C8B-B14F-4D97-AF65-F5344CB8AC3E}">
        <p14:creationId xmlns:p14="http://schemas.microsoft.com/office/powerpoint/2010/main" val="2864293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參與者被問到他們是否覺得可以安全通過，同時顯示帶有 </a:t>
            </a:r>
            <a:r>
              <a:rPr lang="en-US" altLang="zh-TW" dirty="0" err="1"/>
              <a:t>eHMI</a:t>
            </a:r>
            <a:r>
              <a:rPr lang="en-US" altLang="zh-TW" dirty="0"/>
              <a:t> </a:t>
            </a:r>
            <a:r>
              <a:rPr lang="zh-TW" altLang="en-US" dirty="0"/>
              <a:t>的車輛處於讓行和不讓行狀態</a:t>
            </a:r>
            <a:endParaRPr lang="en-US" altLang="zh-TW" dirty="0"/>
          </a:p>
          <a:p>
            <a:endParaRPr lang="en-US" altLang="zh-TW" dirty="0"/>
          </a:p>
          <a:p>
            <a:r>
              <a:rPr lang="en-US" altLang="zh-TW" dirty="0"/>
              <a:t>28 </a:t>
            </a:r>
            <a:r>
              <a:rPr lang="zh-TW" altLang="en-US" dirty="0"/>
              <a:t>名參與者中有 </a:t>
            </a:r>
            <a:r>
              <a:rPr lang="en-US" altLang="zh-TW" dirty="0"/>
              <a:t>27 </a:t>
            </a:r>
            <a:r>
              <a:rPr lang="zh-TW" altLang="en-US" dirty="0"/>
              <a:t>名認為可以安全地使用文本 </a:t>
            </a:r>
            <a:r>
              <a:rPr lang="en-US" altLang="zh-TW"/>
              <a:t>WALK</a:t>
            </a:r>
            <a:endParaRPr lang="zh-TW" altLang="en-US" dirty="0"/>
          </a:p>
        </p:txBody>
      </p:sp>
      <p:sp>
        <p:nvSpPr>
          <p:cNvPr id="4" name="投影片編號版面配置區 3"/>
          <p:cNvSpPr>
            <a:spLocks noGrp="1"/>
          </p:cNvSpPr>
          <p:nvPr>
            <p:ph type="sldNum" sz="quarter" idx="5"/>
          </p:nvPr>
        </p:nvSpPr>
        <p:spPr/>
        <p:txBody>
          <a:bodyPr/>
          <a:lstStyle/>
          <a:p>
            <a:fld id="{C1327747-6509-4783-8076-6C0BF506854A}" type="slidenum">
              <a:rPr lang="zh-TW" altLang="en-US" smtClean="0"/>
              <a:t>30</a:t>
            </a:fld>
            <a:endParaRPr lang="zh-TW" altLang="en-US"/>
          </a:p>
        </p:txBody>
      </p:sp>
    </p:spTree>
    <p:extLst>
      <p:ext uri="{BB962C8B-B14F-4D97-AF65-F5344CB8AC3E}">
        <p14:creationId xmlns:p14="http://schemas.microsoft.com/office/powerpoint/2010/main" val="219356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是一輛新型轎車在單向城市街道上接近不受控制的十字路口</a:t>
            </a:r>
            <a:r>
              <a:rPr lang="en-US" altLang="zh-TW" dirty="0"/>
              <a:t>/</a:t>
            </a:r>
            <a:r>
              <a:rPr lang="zh-TW" altLang="en-US" dirty="0"/>
              <a:t>人行橫道（沒有交通燈）</a:t>
            </a:r>
          </a:p>
        </p:txBody>
      </p:sp>
      <p:sp>
        <p:nvSpPr>
          <p:cNvPr id="4" name="投影片編號版面配置區 3"/>
          <p:cNvSpPr>
            <a:spLocks noGrp="1"/>
          </p:cNvSpPr>
          <p:nvPr>
            <p:ph type="sldNum" sz="quarter" idx="5"/>
          </p:nvPr>
        </p:nvSpPr>
        <p:spPr/>
        <p:txBody>
          <a:bodyPr/>
          <a:lstStyle/>
          <a:p>
            <a:fld id="{2687C09B-B4CB-40BB-A40D-D2AAF7B27DBD}" type="slidenum">
              <a:rPr lang="zh-TW" altLang="en-US" smtClean="0"/>
              <a:t>3</a:t>
            </a:fld>
            <a:endParaRPr lang="zh-TW" altLang="en-US"/>
          </a:p>
        </p:txBody>
      </p:sp>
    </p:spTree>
    <p:extLst>
      <p:ext uri="{BB962C8B-B14F-4D97-AF65-F5344CB8AC3E}">
        <p14:creationId xmlns:p14="http://schemas.microsoft.com/office/powerpoint/2010/main" val="4028620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你對實驗有任何意見或註釋嗎？</a:t>
            </a:r>
            <a:r>
              <a:rPr lang="en-US" altLang="zh-TW" dirty="0"/>
              <a:t>28 </a:t>
            </a:r>
            <a:r>
              <a:rPr lang="zh-TW" altLang="en-US" dirty="0"/>
              <a:t>位參與者中有 </a:t>
            </a:r>
            <a:r>
              <a:rPr lang="en-US" altLang="zh-TW" dirty="0"/>
              <a:t>11 </a:t>
            </a:r>
            <a:r>
              <a:rPr lang="zh-TW" altLang="en-US" dirty="0"/>
              <a:t>位提供了答案。四名參與者報告說頭戴式顯示器的分辨率很低。其中三名參與者報告說，這使得文本顯示難以在更遠的距離閱讀。參與者對實驗的簡單性或單調性進行了評論：“在另一條街的一側有交通會很好”，“到最後有點沉悶”，“讓你走路的汽車之間的時間段非常相似”在整個實驗過程中。這就是為什麼有時我已經期待汽車讓我在沒有意識到標誌的情況下行走。”兩位參與者評論說，前剎車燈應該具有動態組件：“閃爍的車燈可能是過馬路的更清晰的信號，而不是僅僅打開它們”和“我更喜歡閃爍遠光燈而不是‘僅僅’打開它。 ”</a:t>
            </a:r>
          </a:p>
        </p:txBody>
      </p:sp>
      <p:sp>
        <p:nvSpPr>
          <p:cNvPr id="4" name="投影片編號版面配置區 3"/>
          <p:cNvSpPr>
            <a:spLocks noGrp="1"/>
          </p:cNvSpPr>
          <p:nvPr>
            <p:ph type="sldNum" sz="quarter" idx="5"/>
          </p:nvPr>
        </p:nvSpPr>
        <p:spPr/>
        <p:txBody>
          <a:bodyPr/>
          <a:lstStyle/>
          <a:p>
            <a:fld id="{C1327747-6509-4783-8076-6C0BF506854A}" type="slidenum">
              <a:rPr lang="zh-TW" altLang="en-US" smtClean="0"/>
              <a:t>31</a:t>
            </a:fld>
            <a:endParaRPr lang="zh-TW" altLang="en-US"/>
          </a:p>
        </p:txBody>
      </p:sp>
    </p:spTree>
    <p:extLst>
      <p:ext uri="{BB962C8B-B14F-4D97-AF65-F5344CB8AC3E}">
        <p14:creationId xmlns:p14="http://schemas.microsoft.com/office/powerpoint/2010/main" val="1666546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即更高的按鈕按下百分比</a:t>
            </a:r>
            <a:endParaRPr lang="en-US" altLang="zh-TW" dirty="0"/>
          </a:p>
          <a:p>
            <a:endParaRPr lang="en-US" altLang="zh-TW" dirty="0"/>
          </a:p>
          <a:p>
            <a:r>
              <a:rPr lang="zh-TW" altLang="en-US" dirty="0"/>
              <a:t>對於不讓步車輛，大型、中型和小型車輛的平均感覺安全百分比分別為 </a:t>
            </a:r>
            <a:r>
              <a:rPr lang="en-US" altLang="zh-TW" dirty="0"/>
              <a:t>20.3</a:t>
            </a:r>
            <a:r>
              <a:rPr lang="zh-TW" altLang="en-US" dirty="0"/>
              <a:t>、</a:t>
            </a:r>
            <a:r>
              <a:rPr lang="en-US" altLang="zh-TW" dirty="0"/>
              <a:t>18.8 </a:t>
            </a:r>
            <a:r>
              <a:rPr lang="zh-TW" altLang="en-US" dirty="0"/>
              <a:t>和 </a:t>
            </a:r>
            <a:r>
              <a:rPr lang="en-US" altLang="zh-TW" dirty="0"/>
              <a:t>15.5</a:t>
            </a:r>
            <a:r>
              <a:rPr lang="zh-TW" altLang="en-US" dirty="0"/>
              <a:t>，</a:t>
            </a:r>
            <a:endParaRPr lang="en-US" altLang="zh-TW" dirty="0"/>
          </a:p>
          <a:p>
            <a:r>
              <a:rPr lang="zh-TW" altLang="en-US" dirty="0"/>
              <a:t>對於讓步車輛，相應的百分比為 </a:t>
            </a:r>
            <a:r>
              <a:rPr lang="en-US" altLang="zh-TW" dirty="0"/>
              <a:t>73.7</a:t>
            </a:r>
            <a:r>
              <a:rPr lang="zh-TW" altLang="en-US" dirty="0"/>
              <a:t>、</a:t>
            </a:r>
            <a:r>
              <a:rPr lang="en-US" altLang="zh-TW" dirty="0"/>
              <a:t>73.0</a:t>
            </a:r>
            <a:r>
              <a:rPr lang="zh-TW" altLang="en-US" dirty="0"/>
              <a:t>、和 </a:t>
            </a:r>
            <a:r>
              <a:rPr lang="en-US" altLang="zh-TW" dirty="0"/>
              <a:t>72.2</a:t>
            </a:r>
            <a:r>
              <a:rPr lang="zh-TW" altLang="en-US" dirty="0"/>
              <a:t>。</a:t>
            </a:r>
          </a:p>
          <a:p>
            <a:endParaRPr lang="zh-TW" altLang="en-US" dirty="0"/>
          </a:p>
        </p:txBody>
      </p:sp>
      <p:sp>
        <p:nvSpPr>
          <p:cNvPr id="4" name="投影片編號版面配置區 3"/>
          <p:cNvSpPr>
            <a:spLocks noGrp="1"/>
          </p:cNvSpPr>
          <p:nvPr>
            <p:ph type="sldNum" sz="quarter" idx="5"/>
          </p:nvPr>
        </p:nvSpPr>
        <p:spPr/>
        <p:txBody>
          <a:bodyPr/>
          <a:lstStyle/>
          <a:p>
            <a:fld id="{C1327747-6509-4783-8076-6C0BF506854A}" type="slidenum">
              <a:rPr lang="zh-TW" altLang="en-US" smtClean="0"/>
              <a:t>32</a:t>
            </a:fld>
            <a:endParaRPr lang="zh-TW" altLang="en-US"/>
          </a:p>
        </p:txBody>
      </p:sp>
    </p:spTree>
    <p:extLst>
      <p:ext uri="{BB962C8B-B14F-4D97-AF65-F5344CB8AC3E}">
        <p14:creationId xmlns:p14="http://schemas.microsoft.com/office/powerpoint/2010/main" val="2697627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等級</a:t>
            </a:r>
            <a:r>
              <a:rPr lang="en-US" altLang="zh-TW" dirty="0"/>
              <a:t>0</a:t>
            </a:r>
            <a:r>
              <a:rPr lang="zh-TW" altLang="en-US" dirty="0"/>
              <a:t>：即無自動，駕駛隨時掌握著車輛所有功能。</a:t>
            </a:r>
          </a:p>
          <a:p>
            <a:r>
              <a:rPr lang="zh-TW" altLang="en-US" dirty="0"/>
              <a:t>等級</a:t>
            </a:r>
            <a:r>
              <a:rPr lang="en-US" altLang="zh-TW" dirty="0"/>
              <a:t>1</a:t>
            </a:r>
            <a:r>
              <a:rPr lang="zh-TW" altLang="en-US" dirty="0"/>
              <a:t>：駕駛者操作車輛，但個別的裝置有時能發揮作用，如電子穩定程式（</a:t>
            </a:r>
            <a:r>
              <a:rPr lang="en-US" altLang="zh-TW" dirty="0"/>
              <a:t>ESP</a:t>
            </a:r>
            <a:r>
              <a:rPr lang="zh-TW" altLang="en-US" dirty="0"/>
              <a:t>）或防鎖死煞車系統（</a:t>
            </a:r>
            <a:r>
              <a:rPr lang="en-US" altLang="zh-TW" dirty="0"/>
              <a:t>ABS</a:t>
            </a:r>
            <a:r>
              <a:rPr lang="zh-TW" altLang="en-US" dirty="0"/>
              <a:t>）可以幫助行車安全。</a:t>
            </a:r>
          </a:p>
          <a:p>
            <a:r>
              <a:rPr lang="zh-TW" altLang="en-US" dirty="0"/>
              <a:t>等級</a:t>
            </a:r>
            <a:r>
              <a:rPr lang="en-US" altLang="zh-TW" dirty="0"/>
              <a:t>2</a:t>
            </a:r>
            <a:r>
              <a:rPr lang="zh-TW" altLang="en-US" dirty="0"/>
              <a:t>：駕駛者主要控制車輛，但系統階段自動化，使明顯減輕操作負擔，例如主動式巡航定速（</a:t>
            </a:r>
            <a:r>
              <a:rPr lang="en-US" altLang="zh-TW" dirty="0"/>
              <a:t>ACC</a:t>
            </a:r>
            <a:r>
              <a:rPr lang="zh-TW" altLang="en-US" dirty="0"/>
              <a:t>）結合自動跟車和車道偏離警示，而自動緊急煞停系統（</a:t>
            </a:r>
            <a:r>
              <a:rPr lang="en-US" altLang="zh-TW" dirty="0"/>
              <a:t>AEB</a:t>
            </a:r>
            <a:r>
              <a:rPr lang="zh-TW" altLang="en-US" dirty="0"/>
              <a:t>）透過盲點偵測和汽車防撞系統的部分技術結合。</a:t>
            </a:r>
          </a:p>
          <a:p>
            <a:r>
              <a:rPr lang="zh-TW" altLang="en-US" dirty="0"/>
              <a:t>等級</a:t>
            </a:r>
            <a:r>
              <a:rPr lang="en-US" altLang="zh-TW" dirty="0"/>
              <a:t>3</a:t>
            </a:r>
            <a:r>
              <a:rPr lang="zh-TW" altLang="en-US" dirty="0"/>
              <a:t>：駕駛者需隨時準備控制車輛，自動駕駛輔助控制期間，如在跟車時雖然可以暫時免於操作，但當汽車偵測到需要駕駛者的情形時，會立即回歸讓駕駛者接管其後續控制，駕駛必須接手因應系統無力處理的狀況。</a:t>
            </a:r>
          </a:p>
          <a:p>
            <a:r>
              <a:rPr lang="en-US" altLang="zh-TW" dirty="0"/>
              <a:t>5</a:t>
            </a:r>
            <a:r>
              <a:rPr lang="zh-TW" altLang="en-US" dirty="0"/>
              <a:t>等級</a:t>
            </a:r>
            <a:r>
              <a:rPr lang="en-US" altLang="zh-TW" dirty="0"/>
              <a:t>4</a:t>
            </a:r>
            <a:r>
              <a:rPr lang="zh-TW" altLang="en-US" dirty="0"/>
              <a:t>：駕駛者可在條件允許下讓車輛完整自駕，啟動自動駕駛後，一般不必介入控制，此車可以按照設定之道路通則（如高速公路中，平順的車流與標準化的路標、明顯的提示線），自己執行包含轉彎、換車道與加速等工作，除了嚴苛氣候或道路模糊不清、意外，或是自動駕駛的路段已經結束等等，系統並提供駕駛者「足夠寬裕之轉換時間」，駕駛應監看車輛運作，但可包括有旁觀下的無人停車功能。（有方向盤自動車）</a:t>
            </a:r>
          </a:p>
          <a:p>
            <a:r>
              <a:rPr lang="zh-TW" altLang="en-US" dirty="0"/>
              <a:t>等級</a:t>
            </a:r>
            <a:r>
              <a:rPr lang="en-US" altLang="zh-TW" dirty="0"/>
              <a:t>5</a:t>
            </a:r>
            <a:r>
              <a:rPr lang="zh-TW" altLang="en-US" dirty="0"/>
              <a:t>：駕駛者不必在車內，任何時刻都不會控制到車輛。此類車輛能自行啟動駕駛裝置，全程也不須開在設計好的路況，就可以執行所有與安全有關之重要功能，包括沒有人在車上時的情形，完全不需受駕駛意志所控，可以自行決策。（無需方向盤自動車）</a:t>
            </a:r>
          </a:p>
          <a:p>
            <a:endParaRPr lang="zh-TW" altLang="en-US" dirty="0"/>
          </a:p>
        </p:txBody>
      </p:sp>
      <p:sp>
        <p:nvSpPr>
          <p:cNvPr id="4" name="投影片編號版面配置區 3"/>
          <p:cNvSpPr>
            <a:spLocks noGrp="1"/>
          </p:cNvSpPr>
          <p:nvPr>
            <p:ph type="sldNum" sz="quarter" idx="5"/>
          </p:nvPr>
        </p:nvSpPr>
        <p:spPr/>
        <p:txBody>
          <a:bodyPr/>
          <a:lstStyle/>
          <a:p>
            <a:fld id="{C1327747-6509-4783-8076-6C0BF506854A}" type="slidenum">
              <a:rPr lang="zh-TW" altLang="en-US" smtClean="0"/>
              <a:t>34</a:t>
            </a:fld>
            <a:endParaRPr lang="zh-TW" altLang="en-US"/>
          </a:p>
        </p:txBody>
      </p:sp>
    </p:spTree>
    <p:extLst>
      <p:ext uri="{BB962C8B-B14F-4D97-AF65-F5344CB8AC3E}">
        <p14:creationId xmlns:p14="http://schemas.microsoft.com/office/powerpoint/2010/main" val="1920270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FAV</a:t>
            </a:r>
            <a:r>
              <a:rPr lang="zh-TW" altLang="en-US" dirty="0"/>
              <a:t>全自動駕駛汽車</a:t>
            </a:r>
          </a:p>
          <a:p>
            <a:endParaRPr lang="zh-TW" altLang="en-US" dirty="0"/>
          </a:p>
        </p:txBody>
      </p:sp>
      <p:sp>
        <p:nvSpPr>
          <p:cNvPr id="4" name="投影片編號版面配置區 3"/>
          <p:cNvSpPr>
            <a:spLocks noGrp="1"/>
          </p:cNvSpPr>
          <p:nvPr>
            <p:ph type="sldNum" sz="quarter" idx="5"/>
          </p:nvPr>
        </p:nvSpPr>
        <p:spPr/>
        <p:txBody>
          <a:bodyPr/>
          <a:lstStyle/>
          <a:p>
            <a:fld id="{C1327747-6509-4783-8076-6C0BF506854A}" type="slidenum">
              <a:rPr lang="zh-TW" altLang="en-US" smtClean="0"/>
              <a:t>35</a:t>
            </a:fld>
            <a:endParaRPr lang="zh-TW" altLang="en-US"/>
          </a:p>
        </p:txBody>
      </p:sp>
    </p:spTree>
    <p:extLst>
      <p:ext uri="{BB962C8B-B14F-4D97-AF65-F5344CB8AC3E}">
        <p14:creationId xmlns:p14="http://schemas.microsoft.com/office/powerpoint/2010/main" val="280217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C1327747-6509-4783-8076-6C0BF506854A}" type="slidenum">
              <a:rPr lang="zh-TW" altLang="en-US" smtClean="0"/>
              <a:t>36</a:t>
            </a:fld>
            <a:endParaRPr lang="zh-TW" altLang="en-US"/>
          </a:p>
        </p:txBody>
      </p:sp>
    </p:spTree>
    <p:extLst>
      <p:ext uri="{BB962C8B-B14F-4D97-AF65-F5344CB8AC3E}">
        <p14:creationId xmlns:p14="http://schemas.microsoft.com/office/powerpoint/2010/main" val="3848472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使用影片方式呈現，探討受測者對介面的理解，針對</a:t>
            </a:r>
            <a:r>
              <a:rPr lang="en-US" altLang="zh-TW" dirty="0"/>
              <a:t>11</a:t>
            </a:r>
            <a:r>
              <a:rPr lang="zh-TW" altLang="en-US" dirty="0"/>
              <a:t>名</a:t>
            </a:r>
            <a:r>
              <a:rPr lang="en-US" altLang="zh-TW" dirty="0"/>
              <a:t>(</a:t>
            </a:r>
            <a:r>
              <a:rPr lang="zh-TW" altLang="en-US" dirty="0"/>
              <a:t>男生</a:t>
            </a:r>
            <a:r>
              <a:rPr lang="en-US" altLang="zh-TW" dirty="0"/>
              <a:t>5</a:t>
            </a:r>
            <a:r>
              <a:rPr lang="zh-TW" altLang="en-US" dirty="0"/>
              <a:t>名，女生</a:t>
            </a:r>
            <a:r>
              <a:rPr lang="en-US" altLang="zh-TW" dirty="0"/>
              <a:t>6</a:t>
            </a:r>
            <a:r>
              <a:rPr lang="zh-TW" altLang="en-US" dirty="0"/>
              <a:t>名</a:t>
            </a:r>
            <a:r>
              <a:rPr lang="en-US" altLang="zh-TW" dirty="0"/>
              <a:t>)</a:t>
            </a:r>
            <a:r>
              <a:rPr lang="zh-TW" altLang="en-US" dirty="0"/>
              <a:t>，平均年齡</a:t>
            </a:r>
            <a:r>
              <a:rPr lang="en-US" altLang="zh-TW" dirty="0"/>
              <a:t>23</a:t>
            </a:r>
            <a:r>
              <a:rPr lang="zh-TW" altLang="en-US" dirty="0"/>
              <a:t>歲</a:t>
            </a:r>
            <a:endParaRPr lang="en-US" altLang="zh-TW" dirty="0"/>
          </a:p>
          <a:p>
            <a:endParaRPr lang="en-US" altLang="zh-TW" dirty="0"/>
          </a:p>
          <a:p>
            <a:r>
              <a:rPr lang="zh-TW" altLang="en-US" dirty="0"/>
              <a:t>之後就詢問受測者  你認為這個介面是要表達甚麼？</a:t>
            </a:r>
            <a:endParaRPr lang="en-US" altLang="zh-TW" dirty="0"/>
          </a:p>
          <a:p>
            <a:r>
              <a:rPr lang="zh-TW" altLang="en-US" dirty="0"/>
              <a:t>結果發現，受測者皆理解這些界面的意義</a:t>
            </a:r>
            <a:endParaRPr lang="en-US" altLang="zh-TW" dirty="0"/>
          </a:p>
          <a:p>
            <a:endParaRPr lang="en-US" altLang="zh-TW" dirty="0"/>
          </a:p>
          <a:p>
            <a:r>
              <a:rPr lang="zh-TW" altLang="en-US" dirty="0"/>
              <a:t>之後進行研究，當遇到沒有任何 </a:t>
            </a:r>
            <a:r>
              <a:rPr lang="en-US" altLang="zh-TW" dirty="0"/>
              <a:t>AVIP </a:t>
            </a:r>
            <a:r>
              <a:rPr lang="zh-TW" altLang="en-US" dirty="0"/>
              <a:t>系統的 </a:t>
            </a:r>
            <a:r>
              <a:rPr lang="en-US" altLang="zh-TW" dirty="0"/>
              <a:t>AV </a:t>
            </a:r>
            <a:r>
              <a:rPr lang="zh-TW" altLang="en-US" dirty="0"/>
              <a:t>時，只有約 </a:t>
            </a:r>
            <a:r>
              <a:rPr lang="en-US" altLang="zh-TW" dirty="0"/>
              <a:t>13% </a:t>
            </a:r>
            <a:r>
              <a:rPr lang="zh-TW" altLang="en-US" dirty="0"/>
              <a:t>的參與者表示他們會在汽車停下之前開始穿越。 </a:t>
            </a:r>
            <a:endParaRPr lang="en-US" altLang="zh-TW" dirty="0"/>
          </a:p>
          <a:p>
            <a:r>
              <a:rPr lang="zh-TW" altLang="en-US" dirty="0"/>
              <a:t>當有時，會在汽車停下之前穿越馬路的受測者提高至</a:t>
            </a:r>
            <a:r>
              <a:rPr lang="en-US" altLang="zh-TW" dirty="0"/>
              <a:t>38%</a:t>
            </a:r>
            <a:endParaRPr lang="zh-TW" altLang="en-US" dirty="0"/>
          </a:p>
        </p:txBody>
      </p:sp>
      <p:sp>
        <p:nvSpPr>
          <p:cNvPr id="4" name="投影片編號版面配置區 3"/>
          <p:cNvSpPr>
            <a:spLocks noGrp="1"/>
          </p:cNvSpPr>
          <p:nvPr>
            <p:ph type="sldNum" sz="quarter" idx="5"/>
          </p:nvPr>
        </p:nvSpPr>
        <p:spPr/>
        <p:txBody>
          <a:bodyPr/>
          <a:lstStyle/>
          <a:p>
            <a:fld id="{B59CCEC2-BC8F-4921-93D6-B2082431CE9F}" type="slidenum">
              <a:rPr lang="zh-TW" altLang="en-US" smtClean="0"/>
              <a:t>37</a:t>
            </a:fld>
            <a:endParaRPr lang="zh-TW" altLang="en-US"/>
          </a:p>
        </p:txBody>
      </p:sp>
    </p:spTree>
    <p:extLst>
      <p:ext uri="{BB962C8B-B14F-4D97-AF65-F5344CB8AC3E}">
        <p14:creationId xmlns:p14="http://schemas.microsoft.com/office/powerpoint/2010/main" val="1180117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在車輛頂部安裝閃爍的“</a:t>
            </a:r>
            <a:r>
              <a:rPr lang="en-US" altLang="zh-TW" dirty="0"/>
              <a:t>WALK”</a:t>
            </a:r>
            <a:r>
              <a:rPr lang="zh-TW" altLang="en-US" dirty="0"/>
              <a:t>標誌</a:t>
            </a:r>
            <a:endParaRPr lang="en-US" altLang="zh-TW" dirty="0"/>
          </a:p>
          <a:p>
            <a:r>
              <a:rPr lang="zh-TW" altLang="en-US" dirty="0"/>
              <a:t>在車子前面裝煞車燈</a:t>
            </a:r>
            <a:endParaRPr lang="en-US" altLang="zh-TW" dirty="0"/>
          </a:p>
          <a:p>
            <a:r>
              <a:rPr lang="zh-TW" altLang="en-US" dirty="0"/>
              <a:t>在車輛前部顯示標誌到顯示“</a:t>
            </a:r>
            <a:r>
              <a:rPr lang="en-US" altLang="zh-TW" dirty="0"/>
              <a:t>Braking”</a:t>
            </a:r>
          </a:p>
          <a:p>
            <a:r>
              <a:rPr lang="zh-TW" altLang="en-US" dirty="0"/>
              <a:t>發出三聲短促的嗶嗶聲</a:t>
            </a:r>
            <a:endParaRPr lang="en-US" altLang="zh-TW" dirty="0"/>
          </a:p>
          <a:p>
            <a:r>
              <a:rPr lang="zh-TW" altLang="en-US" dirty="0"/>
              <a:t>按輕微的喇叭聲</a:t>
            </a:r>
            <a:endParaRPr lang="en-US" altLang="zh-TW" dirty="0"/>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solidFill>
                  <a:srgbClr val="2E2E2E"/>
                </a:solidFill>
                <a:latin typeface="NexusSerif"/>
              </a:rPr>
              <a:t>偏好視覺特徵的原因可能是擔心聲音污染和干擾其他聲源，這可能會造成混淆。此外，調查回復顯示，大約</a:t>
            </a:r>
            <a:r>
              <a:rPr lang="en-US" altLang="zh-TW" dirty="0">
                <a:solidFill>
                  <a:srgbClr val="2E2E2E"/>
                </a:solidFill>
                <a:latin typeface="NexusSerif"/>
              </a:rPr>
              <a:t>96%</a:t>
            </a:r>
            <a:r>
              <a:rPr lang="zh-TW" altLang="en-US" dirty="0">
                <a:solidFill>
                  <a:srgbClr val="2E2E2E"/>
                </a:solidFill>
                <a:latin typeface="NexusSerif"/>
              </a:rPr>
              <a:t>的人擔心在過馬路時尋找車輛。因此，被手機、耳機或陪同人員分散注意力的行人可能不會受到聲音警告的警告，但可以很容易地注意到視覺特徵。先前關於在分心時檢測警告信號的研究也報告說，對視覺警告的反應明顯優於對聲音警告的反應</a:t>
            </a:r>
            <a:endParaRPr lang="en-US" altLang="zh-TW" dirty="0">
              <a:solidFill>
                <a:srgbClr val="2E2E2E"/>
              </a:solidFill>
              <a:latin typeface="NexusSerif"/>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solidFill>
                  <a:srgbClr val="2E2E2E"/>
                </a:solidFill>
                <a:latin typeface="NexusSerif"/>
              </a:rPr>
              <a:t>有受測者提出</a:t>
            </a:r>
            <a:r>
              <a:rPr lang="zh-TW" altLang="zh-TW" sz="1800" dirty="0">
                <a:effectLst/>
                <a:latin typeface="Calibri" panose="020F0502020204030204" pitchFamily="34" charset="0"/>
                <a:ea typeface="Calibri" panose="020F0502020204030204" pitchFamily="34" charset="0"/>
              </a:rPr>
              <a:t>設置一個計時器和一個“WALK”標誌，以便行人可以確定車輛再次啟動的那一刻。</a:t>
            </a:r>
          </a:p>
          <a:p>
            <a:endParaRPr lang="zh-TW" altLang="en-US" dirty="0"/>
          </a:p>
        </p:txBody>
      </p:sp>
      <p:sp>
        <p:nvSpPr>
          <p:cNvPr id="4" name="投影片編號版面配置區 3"/>
          <p:cNvSpPr>
            <a:spLocks noGrp="1"/>
          </p:cNvSpPr>
          <p:nvPr>
            <p:ph type="sldNum" sz="quarter" idx="5"/>
          </p:nvPr>
        </p:nvSpPr>
        <p:spPr/>
        <p:txBody>
          <a:bodyPr/>
          <a:lstStyle/>
          <a:p>
            <a:fld id="{C1327747-6509-4783-8076-6C0BF506854A}" type="slidenum">
              <a:rPr lang="zh-TW" altLang="en-US" smtClean="0"/>
              <a:t>38</a:t>
            </a:fld>
            <a:endParaRPr lang="zh-TW" altLang="en-US"/>
          </a:p>
        </p:txBody>
      </p:sp>
    </p:spTree>
    <p:extLst>
      <p:ext uri="{BB962C8B-B14F-4D97-AF65-F5344CB8AC3E}">
        <p14:creationId xmlns:p14="http://schemas.microsoft.com/office/powerpoint/2010/main" val="2894067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車輛皆來自右邊，並在十字路口停下</a:t>
            </a:r>
          </a:p>
        </p:txBody>
      </p:sp>
      <p:sp>
        <p:nvSpPr>
          <p:cNvPr id="4" name="投影片編號版面配置區 3"/>
          <p:cNvSpPr>
            <a:spLocks noGrp="1"/>
          </p:cNvSpPr>
          <p:nvPr>
            <p:ph type="sldNum" sz="quarter" idx="5"/>
          </p:nvPr>
        </p:nvSpPr>
        <p:spPr/>
        <p:txBody>
          <a:bodyPr/>
          <a:lstStyle/>
          <a:p>
            <a:fld id="{C1327747-6509-4783-8076-6C0BF506854A}" type="slidenum">
              <a:rPr lang="zh-TW" altLang="en-US" smtClean="0"/>
              <a:t>41</a:t>
            </a:fld>
            <a:endParaRPr lang="zh-TW" altLang="en-US"/>
          </a:p>
        </p:txBody>
      </p:sp>
    </p:spTree>
    <p:extLst>
      <p:ext uri="{BB962C8B-B14F-4D97-AF65-F5344CB8AC3E}">
        <p14:creationId xmlns:p14="http://schemas.microsoft.com/office/powerpoint/2010/main" val="20613628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這項研究中，沒有參與者經歷過模擬病，因此沒有被取消資格。</a:t>
            </a:r>
            <a:endParaRPr lang="en-US" altLang="zh-TW" dirty="0"/>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C1327747-6509-4783-8076-6C0BF506854A}" type="slidenum">
              <a:rPr lang="zh-TW" altLang="en-US" smtClean="0"/>
              <a:t>43</a:t>
            </a:fld>
            <a:endParaRPr lang="zh-TW" altLang="en-US"/>
          </a:p>
        </p:txBody>
      </p:sp>
    </p:spTree>
    <p:extLst>
      <p:ext uri="{BB962C8B-B14F-4D97-AF65-F5344CB8AC3E}">
        <p14:creationId xmlns:p14="http://schemas.microsoft.com/office/powerpoint/2010/main" val="23923238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與年輕年齡組（</a:t>
            </a:r>
            <a:r>
              <a:rPr lang="en-US" altLang="zh-TW" dirty="0"/>
              <a:t>18-30 </a:t>
            </a:r>
            <a:r>
              <a:rPr lang="zh-TW" altLang="en-US" dirty="0"/>
              <a:t>歲）相比，年齡較大的年齡組（</a:t>
            </a:r>
            <a:r>
              <a:rPr lang="en-US" altLang="zh-TW" dirty="0"/>
              <a:t>31 </a:t>
            </a:r>
            <a:r>
              <a:rPr lang="zh-TW" altLang="en-US" dirty="0"/>
              <a:t>歲以上）更需要外部接口。</a:t>
            </a:r>
            <a:endParaRPr lang="en-US" altLang="zh-TW" dirty="0"/>
          </a:p>
          <a:p>
            <a:r>
              <a:rPr lang="zh-TW" altLang="en-US" dirty="0"/>
              <a:t>無論是哪個年齡族群，他們皆認為行人輪廓和文字明顯比微笑或無視覺特徵更安全。</a:t>
            </a:r>
            <a:endParaRPr lang="en-US" altLang="zh-TW" dirty="0"/>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C1327747-6509-4783-8076-6C0BF506854A}" type="slidenum">
              <a:rPr lang="zh-TW" altLang="en-US" smtClean="0"/>
              <a:t>46</a:t>
            </a:fld>
            <a:endParaRPr lang="zh-TW" altLang="en-US"/>
          </a:p>
        </p:txBody>
      </p:sp>
    </p:spTree>
    <p:extLst>
      <p:ext uri="{BB962C8B-B14F-4D97-AF65-F5344CB8AC3E}">
        <p14:creationId xmlns:p14="http://schemas.microsoft.com/office/powerpoint/2010/main" val="1849233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解析度為</a:t>
            </a:r>
            <a:r>
              <a:rPr lang="en-US" altLang="zh-TW" dirty="0"/>
              <a:t>1280</a:t>
            </a:r>
            <a:r>
              <a:rPr lang="zh-TW" altLang="en-US" dirty="0"/>
              <a:t> </a:t>
            </a:r>
            <a:r>
              <a:rPr lang="en-US" altLang="zh-TW" dirty="0"/>
              <a:t>X</a:t>
            </a:r>
            <a:r>
              <a:rPr lang="zh-TW" altLang="en-US" dirty="0"/>
              <a:t> </a:t>
            </a:r>
            <a:r>
              <a:rPr lang="en-US" altLang="zh-TW" dirty="0"/>
              <a:t>720</a:t>
            </a:r>
          </a:p>
          <a:p>
            <a:r>
              <a:rPr lang="zh-TW" altLang="en-US" dirty="0"/>
              <a:t>每個設計都有一個動畫元素，它要么閃爍，要么通過一系列動畫播放。</a:t>
            </a:r>
          </a:p>
        </p:txBody>
      </p:sp>
      <p:sp>
        <p:nvSpPr>
          <p:cNvPr id="4" name="投影片編號版面配置區 3"/>
          <p:cNvSpPr>
            <a:spLocks noGrp="1"/>
          </p:cNvSpPr>
          <p:nvPr>
            <p:ph type="sldNum" sz="quarter" idx="5"/>
          </p:nvPr>
        </p:nvSpPr>
        <p:spPr/>
        <p:txBody>
          <a:bodyPr/>
          <a:lstStyle/>
          <a:p>
            <a:fld id="{2687C09B-B4CB-40BB-A40D-D2AAF7B27DBD}" type="slidenum">
              <a:rPr lang="zh-TW" altLang="en-US" smtClean="0"/>
              <a:t>4</a:t>
            </a:fld>
            <a:endParaRPr lang="zh-TW" altLang="en-US"/>
          </a:p>
        </p:txBody>
      </p:sp>
    </p:spTree>
    <p:extLst>
      <p:ext uri="{BB962C8B-B14F-4D97-AF65-F5344CB8AC3E}">
        <p14:creationId xmlns:p14="http://schemas.microsoft.com/office/powerpoint/2010/main" val="2680492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口頭信息為在最短的時間內毫不猶豫地過馬路提供了最大的信心。</a:t>
            </a:r>
            <a:endParaRPr lang="en-US" altLang="zh-TW" dirty="0"/>
          </a:p>
          <a:p>
            <a:r>
              <a:rPr lang="zh-TW" altLang="en-US" dirty="0"/>
              <a:t>喇叭聲讓參與者感到困惑，以至於他們在過馬路時猶豫得比沒有特徵時還要長。</a:t>
            </a:r>
            <a:endParaRPr lang="en-US" altLang="zh-TW" dirty="0"/>
          </a:p>
          <a:p>
            <a:r>
              <a:rPr lang="zh-TW" altLang="en-US" dirty="0"/>
              <a:t>聽起來像警報的嗶嗶聲可能被視為警告而不是安全穿越的通知。</a:t>
            </a:r>
            <a:endParaRPr lang="en-US" altLang="zh-TW" dirty="0"/>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C1327747-6509-4783-8076-6C0BF506854A}" type="slidenum">
              <a:rPr lang="zh-TW" altLang="en-US" smtClean="0"/>
              <a:t>53</a:t>
            </a:fld>
            <a:endParaRPr lang="zh-TW" altLang="en-US"/>
          </a:p>
        </p:txBody>
      </p:sp>
    </p:spTree>
    <p:extLst>
      <p:ext uri="{BB962C8B-B14F-4D97-AF65-F5344CB8AC3E}">
        <p14:creationId xmlns:p14="http://schemas.microsoft.com/office/powerpoint/2010/main" val="1631179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每張照片的畫素為</a:t>
            </a:r>
            <a:r>
              <a:rPr lang="en-US" altLang="zh-TW" dirty="0"/>
              <a:t>1280</a:t>
            </a:r>
            <a:r>
              <a:rPr lang="zh-TW" altLang="en-US" dirty="0"/>
              <a:t> </a:t>
            </a:r>
            <a:r>
              <a:rPr lang="en-US" altLang="zh-TW" dirty="0"/>
              <a:t>X</a:t>
            </a:r>
            <a:r>
              <a:rPr lang="zh-TW" altLang="en-US" dirty="0"/>
              <a:t> </a:t>
            </a:r>
            <a:r>
              <a:rPr lang="en-US" altLang="zh-TW" dirty="0"/>
              <a:t>720</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2687C09B-B4CB-40BB-A40D-D2AAF7B27DBD}" type="slidenum">
              <a:rPr lang="zh-TW" altLang="en-US" smtClean="0"/>
              <a:t>5</a:t>
            </a:fld>
            <a:endParaRPr lang="zh-TW" altLang="en-US"/>
          </a:p>
        </p:txBody>
      </p:sp>
    </p:spTree>
    <p:extLst>
      <p:ext uri="{BB962C8B-B14F-4D97-AF65-F5344CB8AC3E}">
        <p14:creationId xmlns:p14="http://schemas.microsoft.com/office/powerpoint/2010/main" val="224407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設計 </a:t>
            </a:r>
            <a:r>
              <a:rPr lang="en-US" altLang="zh-TW" dirty="0"/>
              <a:t>1 </a:t>
            </a:r>
            <a:r>
              <a:rPr lang="zh-TW" altLang="en-US" dirty="0"/>
              <a:t>和 </a:t>
            </a:r>
            <a:r>
              <a:rPr lang="en-US" altLang="zh-TW" dirty="0"/>
              <a:t>7 </a:t>
            </a:r>
            <a:r>
              <a:rPr lang="zh-TW" altLang="en-US" dirty="0"/>
              <a:t>收到了很高百分比的可以過馬路</a:t>
            </a:r>
            <a:endParaRPr lang="en-US" altLang="zh-TW" dirty="0"/>
          </a:p>
          <a:p>
            <a:endParaRPr lang="en-US" altLang="zh-TW" dirty="0"/>
          </a:p>
          <a:p>
            <a:r>
              <a:rPr lang="zh-TW" altLang="en-US" dirty="0"/>
              <a:t>設計 </a:t>
            </a:r>
            <a:r>
              <a:rPr lang="en-US" altLang="zh-TW" dirty="0"/>
              <a:t>2 </a:t>
            </a:r>
            <a:r>
              <a:rPr lang="zh-TW" altLang="en-US" dirty="0"/>
              <a:t>和 </a:t>
            </a:r>
            <a:r>
              <a:rPr lang="en-US" altLang="zh-TW" dirty="0"/>
              <a:t>10 </a:t>
            </a:r>
            <a:r>
              <a:rPr lang="zh-TW" altLang="en-US" dirty="0"/>
              <a:t>收到了高比例的回應，認為步行不安全。</a:t>
            </a:r>
          </a:p>
        </p:txBody>
      </p:sp>
      <p:sp>
        <p:nvSpPr>
          <p:cNvPr id="4" name="投影片編號版面配置區 3"/>
          <p:cNvSpPr>
            <a:spLocks noGrp="1"/>
          </p:cNvSpPr>
          <p:nvPr>
            <p:ph type="sldNum" sz="quarter" idx="5"/>
          </p:nvPr>
        </p:nvSpPr>
        <p:spPr/>
        <p:txBody>
          <a:bodyPr/>
          <a:lstStyle/>
          <a:p>
            <a:fld id="{2687C09B-B4CB-40BB-A40D-D2AAF7B27DBD}" type="slidenum">
              <a:rPr lang="zh-TW" altLang="en-US" smtClean="0"/>
              <a:t>6</a:t>
            </a:fld>
            <a:endParaRPr lang="zh-TW" altLang="en-US"/>
          </a:p>
        </p:txBody>
      </p:sp>
    </p:spTree>
    <p:extLst>
      <p:ext uri="{BB962C8B-B14F-4D97-AF65-F5344CB8AC3E}">
        <p14:creationId xmlns:p14="http://schemas.microsoft.com/office/powerpoint/2010/main" val="3669088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C</a:t>
            </a:r>
            <a:r>
              <a:rPr lang="zh-TW" altLang="en-US" dirty="0"/>
              <a:t>學者那個：</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55 </a:t>
            </a:r>
            <a:r>
              <a:rPr lang="zh-TW" altLang="en-US" dirty="0"/>
              <a:t>名 </a:t>
            </a:r>
            <a:r>
              <a:rPr lang="en-US" altLang="zh-TW" dirty="0"/>
              <a:t>19 ⾄ 60 </a:t>
            </a:r>
            <a:r>
              <a:rPr lang="zh-TW" altLang="en-US" dirty="0"/>
              <a:t>歲的參與者，括 </a:t>
            </a:r>
            <a:r>
              <a:rPr lang="en-US" altLang="zh-TW" dirty="0"/>
              <a:t>20 </a:t>
            </a:r>
            <a:r>
              <a:rPr lang="zh-TW" altLang="en-US" dirty="0"/>
              <a:t>名男性和 </a:t>
            </a:r>
            <a:r>
              <a:rPr lang="en-US" altLang="zh-TW" dirty="0"/>
              <a:t>35 </a:t>
            </a:r>
            <a:r>
              <a:rPr lang="zh-TW" altLang="en-US" dirty="0"/>
              <a:t>名⼥性參與者。</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是使用貨車，前面裝</a:t>
            </a:r>
            <a:r>
              <a:rPr lang="en-US" altLang="zh-TW" dirty="0"/>
              <a:t>LCD</a:t>
            </a:r>
            <a:r>
              <a:rPr lang="zh-TW" altLang="en-US" dirty="0"/>
              <a:t> 液晶顯示器，還有無畫面</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行人可能會根據傳統行為</a:t>
            </a:r>
            <a:r>
              <a:rPr lang="en-US" altLang="zh-TW" dirty="0"/>
              <a:t>(</a:t>
            </a:r>
            <a:r>
              <a:rPr lang="zh-TW" altLang="en-US" dirty="0"/>
              <a:t>與車輛之間的距離和車速</a:t>
            </a:r>
            <a:r>
              <a:rPr lang="en-US" altLang="zh-TW" dirty="0"/>
              <a:t>)</a:t>
            </a:r>
            <a:r>
              <a:rPr lang="zh-TW" altLang="en-US" dirty="0"/>
              <a:t>來判斷是否過馬路，並不是由外部介面的訊息來做出決策。</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在車燈那裏呈現一個會動的眼睛，如果感知到行人，會停下來且會一直盯著受測者，直到他離開行人穿越道</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C1327747-6509-4783-8076-6C0BF506854A}" type="slidenum">
              <a:rPr lang="zh-TW" altLang="en-US" smtClean="0"/>
              <a:t>9</a:t>
            </a:fld>
            <a:endParaRPr lang="zh-TW" altLang="en-US"/>
          </a:p>
        </p:txBody>
      </p:sp>
    </p:spTree>
    <p:extLst>
      <p:ext uri="{BB962C8B-B14F-4D97-AF65-F5344CB8AC3E}">
        <p14:creationId xmlns:p14="http://schemas.microsoft.com/office/powerpoint/2010/main" val="601272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四個介面</a:t>
            </a:r>
          </a:p>
          <a:p>
            <a:endParaRPr lang="zh-TW" altLang="en-US" dirty="0"/>
          </a:p>
        </p:txBody>
      </p:sp>
      <p:sp>
        <p:nvSpPr>
          <p:cNvPr id="4" name="投影片編號版面配置區 3"/>
          <p:cNvSpPr>
            <a:spLocks noGrp="1"/>
          </p:cNvSpPr>
          <p:nvPr>
            <p:ph type="sldNum" sz="quarter" idx="5"/>
          </p:nvPr>
        </p:nvSpPr>
        <p:spPr/>
        <p:txBody>
          <a:bodyPr/>
          <a:lstStyle/>
          <a:p>
            <a:fld id="{C1327747-6509-4783-8076-6C0BF506854A}" type="slidenum">
              <a:rPr lang="zh-TW" altLang="en-US" smtClean="0"/>
              <a:t>10</a:t>
            </a:fld>
            <a:endParaRPr lang="zh-TW" altLang="en-US"/>
          </a:p>
        </p:txBody>
      </p:sp>
    </p:spTree>
    <p:extLst>
      <p:ext uri="{BB962C8B-B14F-4D97-AF65-F5344CB8AC3E}">
        <p14:creationId xmlns:p14="http://schemas.microsoft.com/office/powerpoint/2010/main" val="2450791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赫爾辛基宣言於</a:t>
            </a:r>
            <a:r>
              <a:rPr lang="en-US" altLang="zh-TW" dirty="0"/>
              <a:t>1964</a:t>
            </a:r>
            <a:r>
              <a:rPr lang="zh-TW" altLang="en-US" dirty="0"/>
              <a:t>年提出的一個醫學倫理學宣言。其內容是圍繞醫學研究運用於人體時歸立了六項基本原則。</a:t>
            </a:r>
          </a:p>
          <a:p>
            <a:endParaRPr lang="zh-TW" altLang="en-US" dirty="0"/>
          </a:p>
          <a:p>
            <a:pPr marL="171450" indent="-171450">
              <a:buFont typeface="Arial" panose="020B0604020202020204" pitchFamily="34" charset="0"/>
              <a:buChar char="•"/>
            </a:pPr>
            <a:r>
              <a:rPr lang="zh-TW" altLang="en-US" dirty="0"/>
              <a:t>接受測試者需要在清醒下同意。</a:t>
            </a:r>
          </a:p>
          <a:p>
            <a:pPr marL="171450" indent="-171450">
              <a:buFont typeface="Arial" panose="020B0604020202020204" pitchFamily="34" charset="0"/>
              <a:buChar char="•"/>
            </a:pPr>
            <a:r>
              <a:rPr lang="zh-TW" altLang="en-US" dirty="0"/>
              <a:t>接受測試者需要對實驗有概括了解。</a:t>
            </a:r>
          </a:p>
          <a:p>
            <a:pPr marL="171450" indent="-171450">
              <a:buFont typeface="Arial" panose="020B0604020202020204" pitchFamily="34" charset="0"/>
              <a:buChar char="•"/>
            </a:pPr>
            <a:r>
              <a:rPr lang="zh-TW" altLang="en-US" dirty="0"/>
              <a:t>實驗目的是為將來尋求方法。</a:t>
            </a:r>
          </a:p>
          <a:p>
            <a:pPr marL="171450" indent="-171450">
              <a:buFont typeface="Arial" panose="020B0604020202020204" pitchFamily="34" charset="0"/>
              <a:buChar char="•"/>
            </a:pPr>
            <a:r>
              <a:rPr lang="zh-TW" altLang="en-US" dirty="0"/>
              <a:t>測試前須先有實驗室或以動物作試驗。</a:t>
            </a:r>
          </a:p>
          <a:p>
            <a:pPr marL="171450" indent="-171450">
              <a:buFont typeface="Arial" panose="020B0604020202020204" pitchFamily="34" charset="0"/>
              <a:buChar char="•"/>
            </a:pPr>
            <a:r>
              <a:rPr lang="zh-TW" altLang="en-US" dirty="0"/>
              <a:t>由於是為將來尋求方法，若實驗對人體身心受損，需立即停止實驗。</a:t>
            </a:r>
          </a:p>
          <a:p>
            <a:pPr marL="171450" indent="-171450">
              <a:buFont typeface="Arial" panose="020B0604020202020204" pitchFamily="34" charset="0"/>
              <a:buChar char="•"/>
            </a:pPr>
            <a:r>
              <a:rPr lang="zh-TW" altLang="en-US" dirty="0"/>
              <a:t>要先擬好測試失敗的補償措施，才可在合法機關的監督下，再由具備資格者進行實驗。</a:t>
            </a:r>
          </a:p>
        </p:txBody>
      </p:sp>
      <p:sp>
        <p:nvSpPr>
          <p:cNvPr id="4" name="投影片編號版面配置區 3"/>
          <p:cNvSpPr>
            <a:spLocks noGrp="1"/>
          </p:cNvSpPr>
          <p:nvPr>
            <p:ph type="sldNum" sz="quarter" idx="5"/>
          </p:nvPr>
        </p:nvSpPr>
        <p:spPr/>
        <p:txBody>
          <a:bodyPr/>
          <a:lstStyle/>
          <a:p>
            <a:fld id="{C1327747-6509-4783-8076-6C0BF506854A}" type="slidenum">
              <a:rPr lang="zh-TW" altLang="en-US" smtClean="0"/>
              <a:t>11</a:t>
            </a:fld>
            <a:endParaRPr lang="zh-TW" altLang="en-US"/>
          </a:p>
        </p:txBody>
      </p:sp>
    </p:spTree>
    <p:extLst>
      <p:ext uri="{BB962C8B-B14F-4D97-AF65-F5344CB8AC3E}">
        <p14:creationId xmlns:p14="http://schemas.microsoft.com/office/powerpoint/2010/main" val="2256018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斑馬線的存在表明過馬路是安全的，因為在德國，當行人站在路邊並即將穿過斑馬線時，接近的車輛必須停下</a:t>
            </a:r>
            <a:endParaRPr lang="en-US" altLang="zh-TW" dirty="0"/>
          </a:p>
          <a:p>
            <a:endParaRPr lang="en-US" altLang="zh-TW" dirty="0"/>
          </a:p>
        </p:txBody>
      </p:sp>
      <p:sp>
        <p:nvSpPr>
          <p:cNvPr id="4" name="投影片編號版面配置區 3"/>
          <p:cNvSpPr>
            <a:spLocks noGrp="1"/>
          </p:cNvSpPr>
          <p:nvPr>
            <p:ph type="sldNum" sz="quarter" idx="5"/>
          </p:nvPr>
        </p:nvSpPr>
        <p:spPr/>
        <p:txBody>
          <a:bodyPr/>
          <a:lstStyle/>
          <a:p>
            <a:fld id="{C1327747-6509-4783-8076-6C0BF506854A}" type="slidenum">
              <a:rPr lang="zh-TW" altLang="en-US" smtClean="0"/>
              <a:t>13</a:t>
            </a:fld>
            <a:endParaRPr lang="zh-TW" altLang="en-US"/>
          </a:p>
        </p:txBody>
      </p:sp>
    </p:spTree>
    <p:extLst>
      <p:ext uri="{BB962C8B-B14F-4D97-AF65-F5344CB8AC3E}">
        <p14:creationId xmlns:p14="http://schemas.microsoft.com/office/powerpoint/2010/main" val="1235480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835D84C9-ACEF-4BD6-A6F1-EACB727E1322}" type="datetime1">
              <a:rPr lang="zh-TW" altLang="en-US" smtClean="0"/>
              <a:t>2022/10/14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lvl1pPr>
              <a:defRPr sz="2000"/>
            </a:lvl1pPr>
          </a:lstStyle>
          <a:p>
            <a:fld id="{ADB9A16C-9DC4-47BC-86C3-85660D3CFFBD}" type="slidenum">
              <a:rPr lang="zh-TW" altLang="en-US" smtClean="0"/>
              <a:pPr/>
              <a:t>‹#›</a:t>
            </a:fld>
            <a:endParaRPr lang="zh-TW" alt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808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77C75F2C-D574-44B0-AF03-553D4652AE79}" type="datetime1">
              <a:rPr lang="zh-TW" altLang="en-US" smtClean="0"/>
              <a:t>2022/10/14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2888497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84F4C57-0823-4D30-9E85-D42495DCBF03}" type="datetime1">
              <a:rPr lang="zh-TW" altLang="en-US" smtClean="0"/>
              <a:t>2022/10/14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2056802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09FE681-1387-423B-A593-8D74CDC95E5A}" type="datetime1">
              <a:rPr lang="zh-TW" altLang="en-US" smtClean="0"/>
              <a:t>2022/10/14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3983678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34150433-CD70-4149-A27F-A75224ACEC85}" type="datetime1">
              <a:rPr lang="zh-TW" altLang="en-US" smtClean="0"/>
              <a:t>2022/10/14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lvl1pPr>
              <a:defRPr sz="2000"/>
            </a:lvl1pPr>
          </a:lstStyle>
          <a:p>
            <a:fld id="{ADB9A16C-9DC4-47BC-86C3-85660D3CFFBD}" type="slidenum">
              <a:rPr lang="zh-TW" altLang="en-US" smtClean="0"/>
              <a:pPr/>
              <a:t>‹#›</a:t>
            </a:fld>
            <a:endParaRPr lang="zh-TW" alt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13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519618FF-32A9-46BD-90FC-F75616D68851}" type="datetime1">
              <a:rPr lang="zh-TW" altLang="en-US" smtClean="0"/>
              <a:t>2022/10/14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3694258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E6577448-0A16-419D-A48D-149694FE6CFB}" type="datetime1">
              <a:rPr lang="zh-TW" altLang="en-US" smtClean="0"/>
              <a:t>2022/10/14</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668800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7B42B6B3-7F86-4366-BB95-EDED398C266B}" type="datetime1">
              <a:rPr lang="zh-TW" altLang="en-US" smtClean="0"/>
              <a:t>2022/10/14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912070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E9B1E7C-6E25-44E2-93C4-17BC22BD71DE}" type="datetime1">
              <a:rPr lang="zh-TW" altLang="en-US" smtClean="0"/>
              <a:t>2022/10/14</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9" name="Slide Number Placeholder 8"/>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3125136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輔助字幕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6D81951-16D4-4FEA-A75B-0E89ADBD448C}" type="datetime1">
              <a:rPr lang="zh-TW" altLang="en-US" smtClean="0"/>
              <a:t>2022/10/14</a:t>
            </a:fld>
            <a:endParaRPr lang="zh-TW"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1635732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103D0632-72D2-4E76-87BD-E246491AB4AF}" type="datetime1">
              <a:rPr lang="zh-TW" altLang="en-US" smtClean="0"/>
              <a:t>2022/10/14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2574423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FEEF236-FEC5-4DA7-9198-3BF12C6EA844}" type="datetime1">
              <a:rPr lang="zh-TW" altLang="en-US" smtClean="0"/>
              <a:t>2022/10/14</a:t>
            </a:fld>
            <a:endParaRPr lang="zh-TW"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TW"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2000">
                <a:solidFill>
                  <a:srgbClr val="FFFFFF"/>
                </a:solidFill>
              </a:defRPr>
            </a:lvl1pPr>
          </a:lstStyle>
          <a:p>
            <a:fld id="{ADB9A16C-9DC4-47BC-86C3-85660D3CFFBD}" type="slidenum">
              <a:rPr lang="zh-TW" altLang="en-US" smtClean="0"/>
              <a:pPr/>
              <a:t>‹#›</a:t>
            </a:fld>
            <a:endParaRPr lang="zh-TW" alt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257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QG1OAFolino"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youtube.com/watch?v=nRBgDVjn3lY"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5B4592-FA52-4568-8BB4-43EEC52FF7A1}"/>
              </a:ext>
            </a:extLst>
          </p:cNvPr>
          <p:cNvSpPr>
            <a:spLocks noGrp="1"/>
          </p:cNvSpPr>
          <p:nvPr>
            <p:ph type="ctrTitle"/>
          </p:nvPr>
        </p:nvSpPr>
        <p:spPr>
          <a:xfrm>
            <a:off x="1097279" y="699862"/>
            <a:ext cx="10727167" cy="3566160"/>
          </a:xfrm>
        </p:spPr>
        <p:txBody>
          <a:bodyPr>
            <a:noAutofit/>
          </a:bodyPr>
          <a:lstStyle/>
          <a:p>
            <a:pPr algn="ctr">
              <a:lnSpc>
                <a:spcPct val="125000"/>
              </a:lnSpc>
              <a:spcBef>
                <a:spcPts val="300"/>
              </a:spcBef>
              <a:spcAft>
                <a:spcPts val="300"/>
              </a:spcAft>
            </a:pPr>
            <a:r>
              <a:rPr lang="en-US" altLang="zh-TW" sz="4000" dirty="0"/>
              <a:t>05/18-06/01</a:t>
            </a:r>
            <a:r>
              <a:rPr lang="zh-TW" altLang="en-US" sz="4000" dirty="0"/>
              <a:t>統整</a:t>
            </a:r>
          </a:p>
        </p:txBody>
      </p:sp>
      <p:sp>
        <p:nvSpPr>
          <p:cNvPr id="3" name="副標題 2">
            <a:extLst>
              <a:ext uri="{FF2B5EF4-FFF2-40B4-BE49-F238E27FC236}">
                <a16:creationId xmlns:a16="http://schemas.microsoft.com/office/drawing/2014/main" id="{7BBCE08D-2044-4ADC-BD6A-E048B602B752}"/>
              </a:ext>
            </a:extLst>
          </p:cNvPr>
          <p:cNvSpPr>
            <a:spLocks noGrp="1"/>
          </p:cNvSpPr>
          <p:nvPr>
            <p:ph type="subTitle" idx="1"/>
          </p:nvPr>
        </p:nvSpPr>
        <p:spPr>
          <a:xfrm>
            <a:off x="1097279" y="4631147"/>
            <a:ext cx="11782233" cy="1828638"/>
          </a:xfrm>
        </p:spPr>
        <p:txBody>
          <a:bodyPr>
            <a:normAutofit/>
          </a:bodyPr>
          <a:lstStyle/>
          <a:p>
            <a:r>
              <a:rPr lang="zh-TW" altLang="en-US" cap="none" dirty="0"/>
              <a:t>學生：陳瑀婕</a:t>
            </a:r>
          </a:p>
          <a:p>
            <a:r>
              <a:rPr lang="zh-TW" altLang="en-US" cap="none" dirty="0"/>
              <a:t>指導教授：柳永青 教授</a:t>
            </a:r>
          </a:p>
          <a:p>
            <a:endParaRPr lang="zh-TW" altLang="en-US" dirty="0"/>
          </a:p>
        </p:txBody>
      </p:sp>
      <p:sp>
        <p:nvSpPr>
          <p:cNvPr id="4" name="投影片編號版面配置區 3">
            <a:extLst>
              <a:ext uri="{FF2B5EF4-FFF2-40B4-BE49-F238E27FC236}">
                <a16:creationId xmlns:a16="http://schemas.microsoft.com/office/drawing/2014/main" id="{9432FFD2-F2AD-8A00-CDB2-0F56DB9BBA86}"/>
              </a:ext>
            </a:extLst>
          </p:cNvPr>
          <p:cNvSpPr>
            <a:spLocks noGrp="1"/>
          </p:cNvSpPr>
          <p:nvPr>
            <p:ph type="sldNum" sz="quarter" idx="12"/>
          </p:nvPr>
        </p:nvSpPr>
        <p:spPr/>
        <p:txBody>
          <a:bodyPr/>
          <a:lstStyle/>
          <a:p>
            <a:fld id="{ADB9A16C-9DC4-47BC-86C3-85660D3CFFBD}" type="slidenum">
              <a:rPr lang="zh-TW" altLang="en-US" smtClean="0"/>
              <a:t>1</a:t>
            </a:fld>
            <a:endParaRPr lang="zh-TW" altLang="en-US"/>
          </a:p>
        </p:txBody>
      </p:sp>
    </p:spTree>
    <p:extLst>
      <p:ext uri="{BB962C8B-B14F-4D97-AF65-F5344CB8AC3E}">
        <p14:creationId xmlns:p14="http://schemas.microsoft.com/office/powerpoint/2010/main" val="2900631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en-US" altLang="zh-TW" dirty="0" err="1"/>
              <a:t>Böckle</a:t>
            </a:r>
            <a:r>
              <a:rPr lang="en-US" altLang="zh-TW" dirty="0"/>
              <a:t>, Brenden, </a:t>
            </a:r>
            <a:r>
              <a:rPr lang="en-US" altLang="zh-TW" dirty="0" err="1"/>
              <a:t>Klingegård</a:t>
            </a:r>
            <a:r>
              <a:rPr lang="en-US" altLang="zh-TW" dirty="0"/>
              <a:t>, </a:t>
            </a:r>
            <a:r>
              <a:rPr lang="en-US" altLang="zh-TW" dirty="0" err="1"/>
              <a:t>Habibovic</a:t>
            </a:r>
            <a:r>
              <a:rPr lang="en-US" altLang="zh-TW" dirty="0"/>
              <a:t>, and Bout (2017)</a:t>
            </a:r>
            <a:r>
              <a:rPr lang="zh-TW" altLang="en-US" dirty="0"/>
              <a:t>使用虛擬實境研究一輛前方裝有</a:t>
            </a:r>
            <a:r>
              <a:rPr lang="en-US" altLang="zh-TW" dirty="0"/>
              <a:t>LED</a:t>
            </a:r>
            <a:r>
              <a:rPr lang="zh-TW" altLang="en-US" dirty="0"/>
              <a:t>燈條的汽車對於受測者來說是否可以安全穿越。</a:t>
            </a:r>
            <a:endParaRPr lang="en-US" altLang="zh-TW" dirty="0"/>
          </a:p>
          <a:p>
            <a:pPr>
              <a:lnSpc>
                <a:spcPct val="125000"/>
              </a:lnSpc>
              <a:spcBef>
                <a:spcPts val="300"/>
              </a:spcBef>
              <a:spcAft>
                <a:spcPts val="300"/>
              </a:spcAft>
              <a:buFont typeface="Wingdings" panose="05000000000000000000" pitchFamily="2" charset="2"/>
              <a:buChar char="ü"/>
            </a:pPr>
            <a:r>
              <a:rPr lang="zh-TW" altLang="en-US" dirty="0"/>
              <a:t>結果表明，</a:t>
            </a:r>
            <a:r>
              <a:rPr lang="en-US" altLang="zh-TW" dirty="0"/>
              <a:t>34</a:t>
            </a:r>
            <a:r>
              <a:rPr lang="zh-TW" altLang="en-US" dirty="0"/>
              <a:t>名受測者中，有</a:t>
            </a:r>
            <a:r>
              <a:rPr lang="en-US" altLang="zh-TW" dirty="0"/>
              <a:t>29</a:t>
            </a:r>
            <a:r>
              <a:rPr lang="zh-TW" altLang="en-US" dirty="0"/>
              <a:t>人表示，當</a:t>
            </a:r>
            <a:r>
              <a:rPr lang="en-US" altLang="zh-TW" dirty="0" err="1"/>
              <a:t>eHMI</a:t>
            </a:r>
            <a:r>
              <a:rPr lang="zh-TW" altLang="en-US" dirty="0"/>
              <a:t>開啟的時候，他們認為可以安全穿越；而當</a:t>
            </a:r>
            <a:r>
              <a:rPr lang="en-US" altLang="zh-TW" dirty="0" err="1"/>
              <a:t>eHMI</a:t>
            </a:r>
            <a:r>
              <a:rPr lang="zh-TW" altLang="en-US" dirty="0"/>
              <a:t>關閉的時候，有</a:t>
            </a:r>
            <a:r>
              <a:rPr lang="en-US" altLang="zh-TW" dirty="0"/>
              <a:t>13</a:t>
            </a:r>
            <a:r>
              <a:rPr lang="zh-TW" altLang="en-US" dirty="0"/>
              <a:t>人表示可以安全穿越。</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上述研究表明，</a:t>
            </a:r>
            <a:r>
              <a:rPr lang="en-US" altLang="zh-TW" dirty="0" err="1"/>
              <a:t>eHMI</a:t>
            </a:r>
            <a:r>
              <a:rPr lang="zh-TW" altLang="en-US" dirty="0"/>
              <a:t>可能影響汽車與行人互動及行人的安全感知。</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研究目的旨在探討</a:t>
            </a:r>
            <a:r>
              <a:rPr lang="en-US" altLang="zh-TW" dirty="0" err="1"/>
              <a:t>eHMI</a:t>
            </a:r>
            <a:r>
              <a:rPr lang="zh-TW" altLang="en-US" dirty="0"/>
              <a:t>對行人過馬路的影響。</a:t>
            </a: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zh-TW" altLang="en-US" dirty="0"/>
          </a:p>
        </p:txBody>
      </p:sp>
      <p:sp>
        <p:nvSpPr>
          <p:cNvPr id="4" name="投影片編號版面配置區 3">
            <a:extLst>
              <a:ext uri="{FF2B5EF4-FFF2-40B4-BE49-F238E27FC236}">
                <a16:creationId xmlns:a16="http://schemas.microsoft.com/office/drawing/2014/main" id="{146238D7-C1C3-B6B9-75E9-8E3B1824C415}"/>
              </a:ext>
            </a:extLst>
          </p:cNvPr>
          <p:cNvSpPr>
            <a:spLocks noGrp="1"/>
          </p:cNvSpPr>
          <p:nvPr>
            <p:ph type="sldNum" sz="quarter" idx="12"/>
          </p:nvPr>
        </p:nvSpPr>
        <p:spPr/>
        <p:txBody>
          <a:bodyPr/>
          <a:lstStyle/>
          <a:p>
            <a:fld id="{ADB9A16C-9DC4-47BC-86C3-85660D3CFFBD}" type="slidenum">
              <a:rPr lang="zh-TW" altLang="en-US" smtClean="0"/>
              <a:t>10</a:t>
            </a:fld>
            <a:endParaRPr lang="zh-TW" altLang="en-US" dirty="0"/>
          </a:p>
        </p:txBody>
      </p:sp>
      <p:pic>
        <p:nvPicPr>
          <p:cNvPr id="6" name="圖片 5">
            <a:extLst>
              <a:ext uri="{FF2B5EF4-FFF2-40B4-BE49-F238E27FC236}">
                <a16:creationId xmlns:a16="http://schemas.microsoft.com/office/drawing/2014/main" id="{E67C4C4F-D2D4-7488-90A4-F63EF5283B18}"/>
              </a:ext>
            </a:extLst>
          </p:cNvPr>
          <p:cNvPicPr>
            <a:picLocks noChangeAspect="1"/>
          </p:cNvPicPr>
          <p:nvPr/>
        </p:nvPicPr>
        <p:blipFill>
          <a:blip r:embed="rId3"/>
          <a:stretch>
            <a:fillRect/>
          </a:stretch>
        </p:blipFill>
        <p:spPr>
          <a:xfrm>
            <a:off x="4669276" y="92118"/>
            <a:ext cx="3569290" cy="1839726"/>
          </a:xfrm>
          <a:prstGeom prst="rect">
            <a:avLst/>
          </a:prstGeom>
        </p:spPr>
      </p:pic>
    </p:spTree>
    <p:extLst>
      <p:ext uri="{BB962C8B-B14F-4D97-AF65-F5344CB8AC3E}">
        <p14:creationId xmlns:p14="http://schemas.microsoft.com/office/powerpoint/2010/main" val="514745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受測者</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共</a:t>
            </a:r>
            <a:r>
              <a:rPr lang="en-US" altLang="zh-TW" dirty="0"/>
              <a:t>28</a:t>
            </a:r>
            <a:r>
              <a:rPr lang="zh-TW" altLang="en-US" dirty="0"/>
              <a:t>名受測者</a:t>
            </a:r>
            <a:endParaRPr lang="en-US" altLang="zh-TW" dirty="0"/>
          </a:p>
          <a:p>
            <a:pPr marL="1062900" indent="-342900">
              <a:lnSpc>
                <a:spcPct val="125000"/>
              </a:lnSpc>
              <a:spcBef>
                <a:spcPts val="300"/>
              </a:spcBef>
              <a:spcAft>
                <a:spcPts val="300"/>
              </a:spcAft>
              <a:buFont typeface="Arial" panose="020B0604020202020204" pitchFamily="34" charset="0"/>
              <a:buChar char="•"/>
            </a:pPr>
            <a:r>
              <a:rPr lang="en-US" altLang="zh-TW" dirty="0"/>
              <a:t>21</a:t>
            </a:r>
            <a:r>
              <a:rPr lang="zh-TW" altLang="en-US" dirty="0"/>
              <a:t>名男性</a:t>
            </a:r>
            <a:endParaRPr lang="en-US" altLang="zh-TW" dirty="0"/>
          </a:p>
          <a:p>
            <a:pPr marL="1062900" indent="-342900">
              <a:lnSpc>
                <a:spcPct val="125000"/>
              </a:lnSpc>
              <a:spcBef>
                <a:spcPts val="300"/>
              </a:spcBef>
              <a:spcAft>
                <a:spcPts val="300"/>
              </a:spcAft>
              <a:buFont typeface="Arial" panose="020B0604020202020204" pitchFamily="34" charset="0"/>
              <a:buChar char="•"/>
            </a:pPr>
            <a:r>
              <a:rPr lang="en-US" altLang="zh-TW" dirty="0"/>
              <a:t>7</a:t>
            </a:r>
            <a:r>
              <a:rPr lang="zh-TW" altLang="en-US" dirty="0"/>
              <a:t>名女性</a:t>
            </a:r>
            <a:endParaRPr lang="en-US" altLang="zh-TW" dirty="0"/>
          </a:p>
          <a:p>
            <a:pPr marL="1062900" indent="-342900">
              <a:lnSpc>
                <a:spcPct val="125000"/>
              </a:lnSpc>
              <a:spcBef>
                <a:spcPts val="300"/>
              </a:spcBef>
              <a:spcAft>
                <a:spcPts val="300"/>
              </a:spcAft>
              <a:buFont typeface="Arial" panose="020B0604020202020204" pitchFamily="34" charset="0"/>
              <a:buChar char="•"/>
            </a:pPr>
            <a:r>
              <a:rPr lang="zh-TW" altLang="en-US" dirty="0"/>
              <a:t>平均年齡</a:t>
            </a:r>
            <a:r>
              <a:rPr lang="en-US" altLang="zh-TW" dirty="0"/>
              <a:t>24.57</a:t>
            </a:r>
            <a:r>
              <a:rPr lang="zh-TW" altLang="en-US" dirty="0"/>
              <a:t>歲</a:t>
            </a:r>
            <a:r>
              <a:rPr lang="en-US" altLang="zh-TW" dirty="0"/>
              <a:t>(SD=2.63)</a:t>
            </a:r>
          </a:p>
          <a:p>
            <a:pPr marL="252900" indent="-342900">
              <a:lnSpc>
                <a:spcPct val="125000"/>
              </a:lnSpc>
              <a:spcBef>
                <a:spcPts val="300"/>
              </a:spcBef>
              <a:spcAft>
                <a:spcPts val="300"/>
              </a:spcAft>
              <a:buFont typeface="Wingdings" panose="05000000000000000000" pitchFamily="2" charset="2"/>
              <a:buChar char="Ø"/>
            </a:pPr>
            <a:r>
              <a:rPr lang="en-US" altLang="zh-TW" dirty="0"/>
              <a:t>22</a:t>
            </a:r>
            <a:r>
              <a:rPr lang="zh-TW" altLang="en-US" dirty="0"/>
              <a:t>名德國人、</a:t>
            </a:r>
            <a:r>
              <a:rPr lang="en-US" altLang="zh-TW" dirty="0"/>
              <a:t>1</a:t>
            </a:r>
            <a:r>
              <a:rPr lang="zh-TW" altLang="en-US" dirty="0"/>
              <a:t>名瑞士人、</a:t>
            </a:r>
            <a:r>
              <a:rPr lang="en-US" altLang="zh-TW" dirty="0"/>
              <a:t>3</a:t>
            </a:r>
            <a:r>
              <a:rPr lang="zh-TW" altLang="en-US" dirty="0"/>
              <a:t>名義大利人、</a:t>
            </a:r>
            <a:r>
              <a:rPr lang="en-US" altLang="zh-TW" dirty="0"/>
              <a:t>1</a:t>
            </a:r>
            <a:r>
              <a:rPr lang="zh-TW" altLang="en-US" dirty="0"/>
              <a:t>名中國人、</a:t>
            </a:r>
            <a:r>
              <a:rPr lang="en-US" altLang="zh-TW" dirty="0"/>
              <a:t>1</a:t>
            </a:r>
            <a:r>
              <a:rPr lang="zh-TW" altLang="en-US" dirty="0"/>
              <a:t>名西班牙人</a:t>
            </a:r>
            <a:endParaRPr lang="en-US" altLang="zh-TW" dirty="0"/>
          </a:p>
          <a:p>
            <a:pPr marL="252900" indent="-342900">
              <a:lnSpc>
                <a:spcPct val="125000"/>
              </a:lnSpc>
              <a:spcBef>
                <a:spcPts val="300"/>
              </a:spcBef>
              <a:spcAft>
                <a:spcPts val="300"/>
              </a:spcAft>
              <a:buFont typeface="Wingdings" panose="05000000000000000000" pitchFamily="2" charset="2"/>
              <a:buChar char="Ø"/>
            </a:pPr>
            <a:r>
              <a:rPr lang="zh-TW" altLang="en-US" dirty="0"/>
              <a:t>皆住在德國</a:t>
            </a:r>
            <a:endParaRPr lang="en-US" altLang="zh-TW" dirty="0"/>
          </a:p>
          <a:p>
            <a:pPr marL="252900" indent="-342900">
              <a:lnSpc>
                <a:spcPct val="125000"/>
              </a:lnSpc>
              <a:spcBef>
                <a:spcPts val="300"/>
              </a:spcBef>
              <a:spcAft>
                <a:spcPts val="300"/>
              </a:spcAft>
              <a:buFont typeface="Wingdings" panose="05000000000000000000" pitchFamily="2" charset="2"/>
              <a:buChar char="Ø"/>
            </a:pPr>
            <a:r>
              <a:rPr lang="en-US" altLang="zh-TW" dirty="0"/>
              <a:t>9</a:t>
            </a:r>
            <a:r>
              <a:rPr lang="zh-TW" altLang="en-US" dirty="0"/>
              <a:t>人戴眼鏡、</a:t>
            </a:r>
            <a:r>
              <a:rPr lang="en-US" altLang="zh-TW" dirty="0"/>
              <a:t>2</a:t>
            </a:r>
            <a:r>
              <a:rPr lang="zh-TW" altLang="en-US" dirty="0"/>
              <a:t>人帶隱形眼鏡</a:t>
            </a:r>
            <a:endParaRPr lang="en-US" altLang="zh-TW" dirty="0"/>
          </a:p>
          <a:p>
            <a:pPr marL="252900" indent="-342900">
              <a:lnSpc>
                <a:spcPct val="125000"/>
              </a:lnSpc>
              <a:spcBef>
                <a:spcPts val="300"/>
              </a:spcBef>
              <a:spcAft>
                <a:spcPts val="300"/>
              </a:spcAft>
              <a:buFont typeface="Wingdings" panose="05000000000000000000" pitchFamily="2" charset="2"/>
              <a:buChar char="Ø"/>
            </a:pPr>
            <a:r>
              <a:rPr lang="zh-TW" altLang="en-US" dirty="0"/>
              <a:t>符合赫爾辛基宣言的原則</a:t>
            </a:r>
          </a:p>
        </p:txBody>
      </p:sp>
      <p:sp>
        <p:nvSpPr>
          <p:cNvPr id="4" name="投影片編號版面配置區 3">
            <a:extLst>
              <a:ext uri="{FF2B5EF4-FFF2-40B4-BE49-F238E27FC236}">
                <a16:creationId xmlns:a16="http://schemas.microsoft.com/office/drawing/2014/main" id="{AA7FB4A6-8BE2-583A-EBD9-E30D33BDF91A}"/>
              </a:ext>
            </a:extLst>
          </p:cNvPr>
          <p:cNvSpPr>
            <a:spLocks noGrp="1"/>
          </p:cNvSpPr>
          <p:nvPr>
            <p:ph type="sldNum" sz="quarter" idx="12"/>
          </p:nvPr>
        </p:nvSpPr>
        <p:spPr/>
        <p:txBody>
          <a:bodyPr/>
          <a:lstStyle/>
          <a:p>
            <a:fld id="{ADB9A16C-9DC4-47BC-86C3-85660D3CFFBD}" type="slidenum">
              <a:rPr lang="zh-TW" altLang="en-US" smtClean="0"/>
              <a:t>11</a:t>
            </a:fld>
            <a:endParaRPr lang="zh-TW" altLang="en-US"/>
          </a:p>
        </p:txBody>
      </p:sp>
    </p:spTree>
    <p:extLst>
      <p:ext uri="{BB962C8B-B14F-4D97-AF65-F5344CB8AC3E}">
        <p14:creationId xmlns:p14="http://schemas.microsoft.com/office/powerpoint/2010/main" val="2263232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設備</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使用</a:t>
            </a:r>
            <a:r>
              <a:rPr lang="en-US" altLang="zh-TW" dirty="0"/>
              <a:t>Unity(</a:t>
            </a:r>
            <a:r>
              <a:rPr lang="zh-TW" altLang="en-US" dirty="0"/>
              <a:t>版本：</a:t>
            </a:r>
            <a:r>
              <a:rPr lang="en-US" altLang="zh-TW" dirty="0"/>
              <a:t>5.5</a:t>
            </a:r>
            <a:r>
              <a:rPr lang="zh-TW" altLang="en-US" dirty="0"/>
              <a:t> </a:t>
            </a:r>
            <a:r>
              <a:rPr lang="en-US" altLang="zh-TW" dirty="0"/>
              <a:t>0f3 Personal </a:t>
            </a:r>
            <a:r>
              <a:rPr lang="zh-TW" altLang="en-US" dirty="0"/>
              <a:t>版本</a:t>
            </a:r>
            <a:r>
              <a:rPr lang="en-US" altLang="zh-TW" dirty="0"/>
              <a:t>)</a:t>
            </a:r>
            <a:r>
              <a:rPr lang="zh-TW" altLang="en-US" dirty="0"/>
              <a:t>建構實驗環境。</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使用</a:t>
            </a:r>
            <a:r>
              <a:rPr lang="en-US" altLang="zh-TW" dirty="0"/>
              <a:t>Oculus Rift</a:t>
            </a:r>
            <a:r>
              <a:rPr lang="zh-TW" altLang="en-US" dirty="0"/>
              <a:t>虛擬實境頭戴顯示器</a:t>
            </a:r>
            <a:r>
              <a:rPr lang="en-US" altLang="zh-TW" dirty="0"/>
              <a:t>(CV1)</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解析度為</a:t>
            </a:r>
            <a:r>
              <a:rPr lang="en-US" altLang="zh-TW" dirty="0"/>
              <a:t>2,160 × 1,200</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zh-TW" altLang="en-US" dirty="0"/>
          </a:p>
        </p:txBody>
      </p:sp>
      <p:sp>
        <p:nvSpPr>
          <p:cNvPr id="4" name="投影片編號版面配置區 3">
            <a:extLst>
              <a:ext uri="{FF2B5EF4-FFF2-40B4-BE49-F238E27FC236}">
                <a16:creationId xmlns:a16="http://schemas.microsoft.com/office/drawing/2014/main" id="{AA7FB4A6-8BE2-583A-EBD9-E30D33BDF91A}"/>
              </a:ext>
            </a:extLst>
          </p:cNvPr>
          <p:cNvSpPr>
            <a:spLocks noGrp="1"/>
          </p:cNvSpPr>
          <p:nvPr>
            <p:ph type="sldNum" sz="quarter" idx="12"/>
          </p:nvPr>
        </p:nvSpPr>
        <p:spPr/>
        <p:txBody>
          <a:bodyPr/>
          <a:lstStyle/>
          <a:p>
            <a:fld id="{ADB9A16C-9DC4-47BC-86C3-85660D3CFFBD}" type="slidenum">
              <a:rPr lang="zh-TW" altLang="en-US" smtClean="0"/>
              <a:t>12</a:t>
            </a:fld>
            <a:endParaRPr lang="zh-TW" altLang="en-US"/>
          </a:p>
        </p:txBody>
      </p:sp>
      <p:pic>
        <p:nvPicPr>
          <p:cNvPr id="1028" name="Picture 4" descr="【二手】Oculus rift CV1新版套裝含Touch虛擬眼鏡虛擬現實VR眼鏡">
            <a:extLst>
              <a:ext uri="{FF2B5EF4-FFF2-40B4-BE49-F238E27FC236}">
                <a16:creationId xmlns:a16="http://schemas.microsoft.com/office/drawing/2014/main" id="{0A6685CF-1521-F403-96C3-382A4D4AB8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223" r="44584" b="49649"/>
          <a:stretch/>
        </p:blipFill>
        <p:spPr bwMode="auto">
          <a:xfrm>
            <a:off x="283983" y="3549580"/>
            <a:ext cx="3800475" cy="26148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二手】Oculus rift CV1新版套裝含Touch虛擬眼鏡虛擬現實VR眼鏡">
            <a:extLst>
              <a:ext uri="{FF2B5EF4-FFF2-40B4-BE49-F238E27FC236}">
                <a16:creationId xmlns:a16="http://schemas.microsoft.com/office/drawing/2014/main" id="{5562FA82-09E2-3FD5-7F46-AA2B68FEEB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778" t="10139" b="48242"/>
          <a:stretch/>
        </p:blipFill>
        <p:spPr bwMode="auto">
          <a:xfrm>
            <a:off x="4372731" y="3429000"/>
            <a:ext cx="2895600" cy="28542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二手】Oculus rift CV1新版套裝含Touch虛擬眼鏡虛擬現實VR眼鏡">
            <a:extLst>
              <a:ext uri="{FF2B5EF4-FFF2-40B4-BE49-F238E27FC236}">
                <a16:creationId xmlns:a16="http://schemas.microsoft.com/office/drawing/2014/main" id="{1A26A990-CACB-C2D0-5A62-A162790294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78" t="51758" r="9861"/>
          <a:stretch/>
        </p:blipFill>
        <p:spPr bwMode="auto">
          <a:xfrm>
            <a:off x="7556604" y="3549580"/>
            <a:ext cx="4114912" cy="2410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236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虛擬環境</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天氣晴朗的下午</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行人站在歐洲環境中一條兩車道雙向城市道路旁的人行道上</a:t>
            </a:r>
            <a:r>
              <a:rPr lang="en-US" altLang="zh-TW" dirty="0"/>
              <a:t>(</a:t>
            </a:r>
            <a:r>
              <a:rPr lang="zh-TW" altLang="en-US" dirty="0"/>
              <a:t>參考</a:t>
            </a:r>
            <a:r>
              <a:rPr lang="nb-NO" altLang="zh-TW" dirty="0"/>
              <a:t>Clamann et al., 2017; Li et al., 2018)</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不使用斑馬線，增加受測者的模糊性</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有與城市相同的背景噪音及車輛的聲音，每輛車的行駛聲音都相同</a:t>
            </a: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zh-TW" altLang="en-US" dirty="0"/>
          </a:p>
        </p:txBody>
      </p:sp>
      <p:sp>
        <p:nvSpPr>
          <p:cNvPr id="4" name="投影片編號版面配置區 3">
            <a:extLst>
              <a:ext uri="{FF2B5EF4-FFF2-40B4-BE49-F238E27FC236}">
                <a16:creationId xmlns:a16="http://schemas.microsoft.com/office/drawing/2014/main" id="{AA7FB4A6-8BE2-583A-EBD9-E30D33BDF91A}"/>
              </a:ext>
            </a:extLst>
          </p:cNvPr>
          <p:cNvSpPr>
            <a:spLocks noGrp="1"/>
          </p:cNvSpPr>
          <p:nvPr>
            <p:ph type="sldNum" sz="quarter" idx="12"/>
          </p:nvPr>
        </p:nvSpPr>
        <p:spPr/>
        <p:txBody>
          <a:bodyPr/>
          <a:lstStyle/>
          <a:p>
            <a:fld id="{ADB9A16C-9DC4-47BC-86C3-85660D3CFFBD}" type="slidenum">
              <a:rPr lang="zh-TW" altLang="en-US" smtClean="0"/>
              <a:t>13</a:t>
            </a:fld>
            <a:endParaRPr lang="zh-TW" altLang="en-US"/>
          </a:p>
        </p:txBody>
      </p:sp>
      <p:pic>
        <p:nvPicPr>
          <p:cNvPr id="6" name="圖片 5">
            <a:extLst>
              <a:ext uri="{FF2B5EF4-FFF2-40B4-BE49-F238E27FC236}">
                <a16:creationId xmlns:a16="http://schemas.microsoft.com/office/drawing/2014/main" id="{6090C5E1-F25F-DC77-A74D-3F91D739FFB6}"/>
              </a:ext>
            </a:extLst>
          </p:cNvPr>
          <p:cNvPicPr>
            <a:picLocks noChangeAspect="1"/>
          </p:cNvPicPr>
          <p:nvPr/>
        </p:nvPicPr>
        <p:blipFill>
          <a:blip r:embed="rId3"/>
          <a:stretch>
            <a:fillRect/>
          </a:stretch>
        </p:blipFill>
        <p:spPr>
          <a:xfrm>
            <a:off x="3582971" y="4111210"/>
            <a:ext cx="5087018" cy="2635030"/>
          </a:xfrm>
          <a:prstGeom prst="rect">
            <a:avLst/>
          </a:prstGeom>
        </p:spPr>
      </p:pic>
    </p:spTree>
    <p:extLst>
      <p:ext uri="{BB962C8B-B14F-4D97-AF65-F5344CB8AC3E}">
        <p14:creationId xmlns:p14="http://schemas.microsoft.com/office/powerpoint/2010/main" val="3570368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虛擬環境</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汽車以 </a:t>
            </a:r>
            <a:r>
              <a:rPr lang="en-US" altLang="zh-TW" dirty="0"/>
              <a:t>50 km/h </a:t>
            </a:r>
            <a:r>
              <a:rPr lang="zh-TW" altLang="en-US" dirty="0"/>
              <a:t>速度行駛</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在距離受測者</a:t>
            </a:r>
            <a:r>
              <a:rPr lang="en-US" altLang="zh-TW" dirty="0"/>
              <a:t>35m</a:t>
            </a:r>
            <a:r>
              <a:rPr lang="zh-TW" altLang="en-US" dirty="0"/>
              <a:t>時，會開始減速</a:t>
            </a: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zh-TW" altLang="en-US" dirty="0"/>
          </a:p>
        </p:txBody>
      </p:sp>
      <p:sp>
        <p:nvSpPr>
          <p:cNvPr id="4" name="投影片編號版面配置區 3">
            <a:extLst>
              <a:ext uri="{FF2B5EF4-FFF2-40B4-BE49-F238E27FC236}">
                <a16:creationId xmlns:a16="http://schemas.microsoft.com/office/drawing/2014/main" id="{AA7FB4A6-8BE2-583A-EBD9-E30D33BDF91A}"/>
              </a:ext>
            </a:extLst>
          </p:cNvPr>
          <p:cNvSpPr>
            <a:spLocks noGrp="1"/>
          </p:cNvSpPr>
          <p:nvPr>
            <p:ph type="sldNum" sz="quarter" idx="12"/>
          </p:nvPr>
        </p:nvSpPr>
        <p:spPr/>
        <p:txBody>
          <a:bodyPr/>
          <a:lstStyle/>
          <a:p>
            <a:fld id="{ADB9A16C-9DC4-47BC-86C3-85660D3CFFBD}" type="slidenum">
              <a:rPr lang="zh-TW" altLang="en-US" smtClean="0"/>
              <a:t>14</a:t>
            </a:fld>
            <a:endParaRPr lang="zh-TW" altLang="en-US"/>
          </a:p>
        </p:txBody>
      </p:sp>
      <p:grpSp>
        <p:nvGrpSpPr>
          <p:cNvPr id="23" name="群組 22">
            <a:extLst>
              <a:ext uri="{FF2B5EF4-FFF2-40B4-BE49-F238E27FC236}">
                <a16:creationId xmlns:a16="http://schemas.microsoft.com/office/drawing/2014/main" id="{6D4F4835-DA37-D8F1-0921-849A7FA16DEA}"/>
              </a:ext>
            </a:extLst>
          </p:cNvPr>
          <p:cNvGrpSpPr/>
          <p:nvPr/>
        </p:nvGrpSpPr>
        <p:grpSpPr>
          <a:xfrm>
            <a:off x="932729" y="2994921"/>
            <a:ext cx="10326541" cy="3512130"/>
            <a:chOff x="885942" y="3229921"/>
            <a:chExt cx="10326541" cy="3512130"/>
          </a:xfrm>
        </p:grpSpPr>
        <p:pic>
          <p:nvPicPr>
            <p:cNvPr id="8" name="圖片 7">
              <a:extLst>
                <a:ext uri="{FF2B5EF4-FFF2-40B4-BE49-F238E27FC236}">
                  <a16:creationId xmlns:a16="http://schemas.microsoft.com/office/drawing/2014/main" id="{61EB4455-6613-9D23-C50F-959E359845E8}"/>
                </a:ext>
              </a:extLst>
            </p:cNvPr>
            <p:cNvPicPr>
              <a:picLocks noChangeAspect="1"/>
            </p:cNvPicPr>
            <p:nvPr/>
          </p:nvPicPr>
          <p:blipFill>
            <a:blip r:embed="rId3"/>
            <a:stretch>
              <a:fillRect/>
            </a:stretch>
          </p:blipFill>
          <p:spPr>
            <a:xfrm>
              <a:off x="885942" y="3229921"/>
              <a:ext cx="10326541" cy="3065990"/>
            </a:xfrm>
            <a:prstGeom prst="rect">
              <a:avLst/>
            </a:prstGeom>
          </p:spPr>
        </p:pic>
        <p:grpSp>
          <p:nvGrpSpPr>
            <p:cNvPr id="22" name="群組 21">
              <a:extLst>
                <a:ext uri="{FF2B5EF4-FFF2-40B4-BE49-F238E27FC236}">
                  <a16:creationId xmlns:a16="http://schemas.microsoft.com/office/drawing/2014/main" id="{38ADDD6E-BFFC-BB5E-2B7D-B5B755C5829D}"/>
                </a:ext>
              </a:extLst>
            </p:cNvPr>
            <p:cNvGrpSpPr/>
            <p:nvPr/>
          </p:nvGrpSpPr>
          <p:grpSpPr>
            <a:xfrm>
              <a:off x="7472680" y="4901990"/>
              <a:ext cx="1815438" cy="1840061"/>
              <a:chOff x="7472680" y="4901990"/>
              <a:chExt cx="1815438" cy="1840061"/>
            </a:xfrm>
          </p:grpSpPr>
          <p:sp>
            <p:nvSpPr>
              <p:cNvPr id="10" name="橢圓 9">
                <a:extLst>
                  <a:ext uri="{FF2B5EF4-FFF2-40B4-BE49-F238E27FC236}">
                    <a16:creationId xmlns:a16="http://schemas.microsoft.com/office/drawing/2014/main" id="{8312D66C-6BAE-3658-9429-563182554265}"/>
                  </a:ext>
                </a:extLst>
              </p:cNvPr>
              <p:cNvSpPr/>
              <p:nvPr/>
            </p:nvSpPr>
            <p:spPr>
              <a:xfrm>
                <a:off x="7472680" y="4901990"/>
                <a:ext cx="873760" cy="73152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 name="直線接點 11">
                <a:extLst>
                  <a:ext uri="{FF2B5EF4-FFF2-40B4-BE49-F238E27FC236}">
                    <a16:creationId xmlns:a16="http://schemas.microsoft.com/office/drawing/2014/main" id="{B4871B55-69F1-7DB9-C011-505F06B4F4AD}"/>
                  </a:ext>
                </a:extLst>
              </p:cNvPr>
              <p:cNvCxnSpPr>
                <a:cxnSpLocks/>
              </p:cNvCxnSpPr>
              <p:nvPr/>
            </p:nvCxnSpPr>
            <p:spPr>
              <a:xfrm>
                <a:off x="7980680" y="5621509"/>
                <a:ext cx="365760" cy="75121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文字方塊 12">
                <a:extLst>
                  <a:ext uri="{FF2B5EF4-FFF2-40B4-BE49-F238E27FC236}">
                    <a16:creationId xmlns:a16="http://schemas.microsoft.com/office/drawing/2014/main" id="{4118FB8F-7280-83ED-DE05-3F549881FA9F}"/>
                  </a:ext>
                </a:extLst>
              </p:cNvPr>
              <p:cNvSpPr txBox="1"/>
              <p:nvPr/>
            </p:nvSpPr>
            <p:spPr>
              <a:xfrm>
                <a:off x="8089238" y="6372719"/>
                <a:ext cx="1198880" cy="369332"/>
              </a:xfrm>
              <a:prstGeom prst="rect">
                <a:avLst/>
              </a:prstGeom>
              <a:noFill/>
            </p:spPr>
            <p:txBody>
              <a:bodyPr wrap="square" rtlCol="0">
                <a:spAutoFit/>
              </a:bodyPr>
              <a:lstStyle/>
              <a:p>
                <a:r>
                  <a:rPr lang="zh-TW" altLang="en-US" dirty="0"/>
                  <a:t>行人位置</a:t>
                </a:r>
              </a:p>
            </p:txBody>
          </p:sp>
        </p:grpSp>
        <p:grpSp>
          <p:nvGrpSpPr>
            <p:cNvPr id="19" name="群組 18">
              <a:extLst>
                <a:ext uri="{FF2B5EF4-FFF2-40B4-BE49-F238E27FC236}">
                  <a16:creationId xmlns:a16="http://schemas.microsoft.com/office/drawing/2014/main" id="{8B042E5D-ACB1-D8AA-73FF-8945A07E0C1C}"/>
                </a:ext>
              </a:extLst>
            </p:cNvPr>
            <p:cNvGrpSpPr/>
            <p:nvPr/>
          </p:nvGrpSpPr>
          <p:grpSpPr>
            <a:xfrm>
              <a:off x="4389120" y="4535417"/>
              <a:ext cx="1513840" cy="2206634"/>
              <a:chOff x="4419600" y="4375319"/>
              <a:chExt cx="1513840" cy="2206634"/>
            </a:xfrm>
          </p:grpSpPr>
          <p:sp>
            <p:nvSpPr>
              <p:cNvPr id="14" name="橢圓 13">
                <a:extLst>
                  <a:ext uri="{FF2B5EF4-FFF2-40B4-BE49-F238E27FC236}">
                    <a16:creationId xmlns:a16="http://schemas.microsoft.com/office/drawing/2014/main" id="{A4127046-3032-A532-BF64-15AADB5B64C3}"/>
                  </a:ext>
                </a:extLst>
              </p:cNvPr>
              <p:cNvSpPr/>
              <p:nvPr/>
            </p:nvSpPr>
            <p:spPr>
              <a:xfrm>
                <a:off x="4886960" y="4375319"/>
                <a:ext cx="1046480" cy="1086092"/>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 name="直線接點 14">
                <a:extLst>
                  <a:ext uri="{FF2B5EF4-FFF2-40B4-BE49-F238E27FC236}">
                    <a16:creationId xmlns:a16="http://schemas.microsoft.com/office/drawing/2014/main" id="{224CF70E-06F2-06D1-4F9A-21FF088B7A6A}"/>
                  </a:ext>
                </a:extLst>
              </p:cNvPr>
              <p:cNvCxnSpPr>
                <a:cxnSpLocks/>
              </p:cNvCxnSpPr>
              <p:nvPr/>
            </p:nvCxnSpPr>
            <p:spPr>
              <a:xfrm flipH="1">
                <a:off x="5019040" y="5407914"/>
                <a:ext cx="215310" cy="804707"/>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文字方塊 15">
                <a:extLst>
                  <a:ext uri="{FF2B5EF4-FFF2-40B4-BE49-F238E27FC236}">
                    <a16:creationId xmlns:a16="http://schemas.microsoft.com/office/drawing/2014/main" id="{58CFEB8B-AA4E-7090-39FC-181CE3171FF8}"/>
                  </a:ext>
                </a:extLst>
              </p:cNvPr>
              <p:cNvSpPr txBox="1"/>
              <p:nvPr/>
            </p:nvSpPr>
            <p:spPr>
              <a:xfrm>
                <a:off x="4419600" y="6212621"/>
                <a:ext cx="1198880" cy="369332"/>
              </a:xfrm>
              <a:prstGeom prst="rect">
                <a:avLst/>
              </a:prstGeom>
              <a:noFill/>
            </p:spPr>
            <p:txBody>
              <a:bodyPr wrap="square" rtlCol="0">
                <a:spAutoFit/>
              </a:bodyPr>
              <a:lstStyle/>
              <a:p>
                <a:r>
                  <a:rPr lang="zh-TW" altLang="en-US" dirty="0"/>
                  <a:t>開始減速</a:t>
                </a:r>
              </a:p>
            </p:txBody>
          </p:sp>
        </p:grpSp>
      </p:grpSp>
    </p:spTree>
    <p:extLst>
      <p:ext uri="{BB962C8B-B14F-4D97-AF65-F5344CB8AC3E}">
        <p14:creationId xmlns:p14="http://schemas.microsoft.com/office/powerpoint/2010/main" val="3752021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自變項</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normAutofit/>
          </a:bodyPr>
          <a:lstStyle/>
          <a:p>
            <a:pPr marL="457200" indent="-457200">
              <a:lnSpc>
                <a:spcPct val="125000"/>
              </a:lnSpc>
              <a:spcBef>
                <a:spcPts val="300"/>
              </a:spcBef>
              <a:spcAft>
                <a:spcPts val="300"/>
              </a:spcAft>
              <a:buFont typeface="+mj-lt"/>
              <a:buAutoNum type="arabicPeriod"/>
            </a:pPr>
            <a:r>
              <a:rPr lang="zh-TW" altLang="en-US" dirty="0"/>
              <a:t>車輛尺寸</a:t>
            </a:r>
            <a:r>
              <a:rPr lang="en-US" altLang="zh-TW" dirty="0"/>
              <a:t>(</a:t>
            </a:r>
            <a:r>
              <a:rPr lang="zh-TW" altLang="en-US" dirty="0"/>
              <a:t>大型、中型、小型</a:t>
            </a:r>
            <a:r>
              <a:rPr lang="en-US" altLang="zh-TW" dirty="0"/>
              <a:t>)</a:t>
            </a:r>
          </a:p>
          <a:p>
            <a:pPr marL="457200" indent="-457200">
              <a:lnSpc>
                <a:spcPct val="125000"/>
              </a:lnSpc>
              <a:spcBef>
                <a:spcPts val="300"/>
              </a:spcBef>
              <a:spcAft>
                <a:spcPts val="300"/>
              </a:spcAft>
              <a:buFont typeface="+mj-lt"/>
              <a:buAutoNum type="arabicPeriod"/>
            </a:pPr>
            <a:r>
              <a:rPr lang="en-US" altLang="zh-TW" dirty="0" err="1"/>
              <a:t>eHMI</a:t>
            </a:r>
            <a:r>
              <a:rPr lang="zh-TW" altLang="en-US" dirty="0"/>
              <a:t>類型</a:t>
            </a:r>
            <a:r>
              <a:rPr lang="en-US" altLang="zh-TW" dirty="0"/>
              <a:t>(</a:t>
            </a:r>
            <a:r>
              <a:rPr lang="zh-TW" altLang="en-US" dirty="0"/>
              <a:t>無、前煞車燈、動畫、笑臉、文字</a:t>
            </a:r>
            <a:r>
              <a:rPr lang="en-US" altLang="zh-TW" dirty="0"/>
              <a:t>)</a:t>
            </a:r>
          </a:p>
          <a:p>
            <a:pPr marL="457200" indent="-457200">
              <a:lnSpc>
                <a:spcPct val="125000"/>
              </a:lnSpc>
              <a:spcBef>
                <a:spcPts val="300"/>
              </a:spcBef>
              <a:spcAft>
                <a:spcPts val="300"/>
              </a:spcAft>
              <a:buFont typeface="+mj-lt"/>
              <a:buAutoNum type="arabicPeriod"/>
            </a:pPr>
            <a:r>
              <a:rPr lang="zh-TW" altLang="en-US" dirty="0"/>
              <a:t>車輛狀態</a:t>
            </a:r>
            <a:r>
              <a:rPr lang="en-US" altLang="zh-TW" dirty="0"/>
              <a:t>(</a:t>
            </a:r>
            <a:r>
              <a:rPr lang="zh-TW" altLang="en-US" dirty="0"/>
              <a:t>讓步、不讓步</a:t>
            </a:r>
            <a:r>
              <a:rPr lang="en-US" altLang="zh-TW" dirty="0"/>
              <a:t>)</a:t>
            </a:r>
          </a:p>
          <a:p>
            <a:pPr marL="720000" indent="-342900">
              <a:lnSpc>
                <a:spcPct val="125000"/>
              </a:lnSpc>
              <a:spcBef>
                <a:spcPts val="300"/>
              </a:spcBef>
              <a:spcAft>
                <a:spcPts val="300"/>
              </a:spcAft>
              <a:buFont typeface="Arial" panose="020B0604020202020204" pitchFamily="34" charset="0"/>
              <a:buChar char="•"/>
            </a:pPr>
            <a:r>
              <a:rPr lang="zh-TW" altLang="en-US" dirty="0"/>
              <a:t>車輛在距離行人</a:t>
            </a:r>
            <a:r>
              <a:rPr lang="en-US" altLang="zh-TW" dirty="0"/>
              <a:t>7.5m</a:t>
            </a:r>
            <a:r>
              <a:rPr lang="zh-TW" altLang="en-US" dirty="0"/>
              <a:t>處停下，靜止</a:t>
            </a:r>
            <a:r>
              <a:rPr lang="en-US" altLang="zh-TW" dirty="0"/>
              <a:t>3.5</a:t>
            </a:r>
            <a:r>
              <a:rPr lang="zh-TW" altLang="en-US" dirty="0"/>
              <a:t>秒後，會繼續行駛。</a:t>
            </a:r>
            <a:endParaRPr lang="en-US" altLang="zh-TW" dirty="0"/>
          </a:p>
          <a:p>
            <a:pPr marL="457200" indent="-457200">
              <a:lnSpc>
                <a:spcPct val="125000"/>
              </a:lnSpc>
              <a:spcBef>
                <a:spcPts val="300"/>
              </a:spcBef>
              <a:spcAft>
                <a:spcPts val="300"/>
              </a:spcAft>
              <a:buFont typeface="+mj-lt"/>
              <a:buAutoNum type="arabicPeriod" startAt="4"/>
            </a:pPr>
            <a:r>
              <a:rPr lang="zh-TW" altLang="en-US" dirty="0"/>
              <a:t>讓步時，轉換介面的時序</a:t>
            </a:r>
            <a:endParaRPr lang="en-US" altLang="zh-TW" dirty="0"/>
          </a:p>
          <a:p>
            <a:pPr marL="720000" indent="-457200">
              <a:lnSpc>
                <a:spcPct val="125000"/>
              </a:lnSpc>
              <a:spcBef>
                <a:spcPts val="300"/>
              </a:spcBef>
              <a:spcAft>
                <a:spcPts val="300"/>
              </a:spcAft>
              <a:buFont typeface="Arial" panose="020B0604020202020204" pitchFamily="34" charset="0"/>
              <a:buChar char="•"/>
            </a:pPr>
            <a:r>
              <a:rPr lang="zh-TW" altLang="en-US" dirty="0"/>
              <a:t>早期：汽車減速前</a:t>
            </a:r>
            <a:r>
              <a:rPr lang="en-US" altLang="zh-TW" dirty="0"/>
              <a:t>(50m)</a:t>
            </a:r>
          </a:p>
          <a:p>
            <a:pPr marL="720000" indent="-457200">
              <a:lnSpc>
                <a:spcPct val="125000"/>
              </a:lnSpc>
              <a:spcBef>
                <a:spcPts val="300"/>
              </a:spcBef>
              <a:spcAft>
                <a:spcPts val="300"/>
              </a:spcAft>
              <a:buFont typeface="Arial" panose="020B0604020202020204" pitchFamily="34" charset="0"/>
              <a:buChar char="•"/>
            </a:pPr>
            <a:r>
              <a:rPr lang="zh-TW" altLang="en-US" dirty="0"/>
              <a:t>中期：汽車開始減速時</a:t>
            </a:r>
            <a:r>
              <a:rPr lang="en-US" altLang="zh-TW" dirty="0"/>
              <a:t>(35m)</a:t>
            </a:r>
          </a:p>
          <a:p>
            <a:pPr marL="720000" indent="-457200">
              <a:lnSpc>
                <a:spcPct val="125000"/>
              </a:lnSpc>
              <a:spcBef>
                <a:spcPts val="300"/>
              </a:spcBef>
              <a:spcAft>
                <a:spcPts val="300"/>
              </a:spcAft>
              <a:buFont typeface="Arial" panose="020B0604020202020204" pitchFamily="34" charset="0"/>
              <a:buChar char="•"/>
            </a:pPr>
            <a:r>
              <a:rPr lang="zh-TW" altLang="en-US" dirty="0"/>
              <a:t>晚期：汽車減速後</a:t>
            </a:r>
            <a:r>
              <a:rPr lang="en-US" altLang="zh-TW" dirty="0"/>
              <a:t>(20m)</a:t>
            </a:r>
            <a:endParaRPr lang="zh-TW" altLang="en-US" dirty="0"/>
          </a:p>
        </p:txBody>
      </p:sp>
      <p:sp>
        <p:nvSpPr>
          <p:cNvPr id="4" name="投影片編號版面配置區 3">
            <a:extLst>
              <a:ext uri="{FF2B5EF4-FFF2-40B4-BE49-F238E27FC236}">
                <a16:creationId xmlns:a16="http://schemas.microsoft.com/office/drawing/2014/main" id="{AA7FB4A6-8BE2-583A-EBD9-E30D33BDF91A}"/>
              </a:ext>
            </a:extLst>
          </p:cNvPr>
          <p:cNvSpPr>
            <a:spLocks noGrp="1"/>
          </p:cNvSpPr>
          <p:nvPr>
            <p:ph type="sldNum" sz="quarter" idx="12"/>
          </p:nvPr>
        </p:nvSpPr>
        <p:spPr/>
        <p:txBody>
          <a:bodyPr/>
          <a:lstStyle/>
          <a:p>
            <a:fld id="{ADB9A16C-9DC4-47BC-86C3-85660D3CFFBD}" type="slidenum">
              <a:rPr lang="zh-TW" altLang="en-US" smtClean="0"/>
              <a:t>15</a:t>
            </a:fld>
            <a:endParaRPr lang="zh-TW" altLang="en-US"/>
          </a:p>
        </p:txBody>
      </p:sp>
    </p:spTree>
    <p:extLst>
      <p:ext uri="{BB962C8B-B14F-4D97-AF65-F5344CB8AC3E}">
        <p14:creationId xmlns:p14="http://schemas.microsoft.com/office/powerpoint/2010/main" val="1222137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車輛尺寸</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584961" y="4059560"/>
            <a:ext cx="3342640" cy="1450757"/>
          </a:xfrm>
        </p:spPr>
        <p:txBody>
          <a:bodyPr>
            <a:normAutofit fontScale="92500" lnSpcReduction="10000"/>
          </a:bodyPr>
          <a:lstStyle/>
          <a:p>
            <a:pPr marL="457200" indent="-457200">
              <a:lnSpc>
                <a:spcPct val="125000"/>
              </a:lnSpc>
              <a:spcBef>
                <a:spcPts val="300"/>
              </a:spcBef>
              <a:spcAft>
                <a:spcPts val="300"/>
              </a:spcAft>
              <a:buFont typeface="+mj-lt"/>
              <a:buAutoNum type="arabicPeriod"/>
            </a:pPr>
            <a:r>
              <a:rPr lang="zh-TW" altLang="en-US" sz="2400" dirty="0"/>
              <a:t>小型</a:t>
            </a:r>
            <a:r>
              <a:rPr lang="en-US" altLang="zh-TW" sz="2400" dirty="0"/>
              <a:t>(Smart Fortwo)</a:t>
            </a:r>
          </a:p>
          <a:p>
            <a:pPr marL="457200" indent="-457200">
              <a:lnSpc>
                <a:spcPct val="125000"/>
              </a:lnSpc>
              <a:spcBef>
                <a:spcPts val="300"/>
              </a:spcBef>
              <a:spcAft>
                <a:spcPts val="300"/>
              </a:spcAft>
              <a:buFont typeface="+mj-lt"/>
              <a:buAutoNum type="arabicPeriod"/>
            </a:pPr>
            <a:r>
              <a:rPr lang="zh-TW" altLang="en-US" sz="2400" dirty="0"/>
              <a:t>中型 </a:t>
            </a:r>
            <a:r>
              <a:rPr lang="en-US" altLang="zh-TW" sz="2400" dirty="0"/>
              <a:t>(BMW Z4)</a:t>
            </a:r>
            <a:r>
              <a:rPr lang="zh-TW" altLang="en-US" sz="2400" dirty="0"/>
              <a:t> </a:t>
            </a:r>
            <a:endParaRPr lang="en-US" altLang="zh-TW" sz="2400" dirty="0"/>
          </a:p>
          <a:p>
            <a:pPr marL="457200" indent="-457200">
              <a:lnSpc>
                <a:spcPct val="125000"/>
              </a:lnSpc>
              <a:spcBef>
                <a:spcPts val="300"/>
              </a:spcBef>
              <a:spcAft>
                <a:spcPts val="300"/>
              </a:spcAft>
              <a:buFont typeface="+mj-lt"/>
              <a:buAutoNum type="arabicPeriod"/>
            </a:pPr>
            <a:r>
              <a:rPr lang="zh-TW" altLang="en-US" sz="2400" dirty="0"/>
              <a:t>大型</a:t>
            </a:r>
            <a:r>
              <a:rPr lang="en-US" altLang="zh-TW" sz="2400" dirty="0"/>
              <a:t>(Ford F150)</a:t>
            </a:r>
            <a:endParaRPr lang="zh-TW" altLang="en-US" sz="2400" dirty="0"/>
          </a:p>
        </p:txBody>
      </p:sp>
      <p:sp>
        <p:nvSpPr>
          <p:cNvPr id="4" name="投影片編號版面配置區 3">
            <a:extLst>
              <a:ext uri="{FF2B5EF4-FFF2-40B4-BE49-F238E27FC236}">
                <a16:creationId xmlns:a16="http://schemas.microsoft.com/office/drawing/2014/main" id="{AA7FB4A6-8BE2-583A-EBD9-E30D33BDF91A}"/>
              </a:ext>
            </a:extLst>
          </p:cNvPr>
          <p:cNvSpPr>
            <a:spLocks noGrp="1"/>
          </p:cNvSpPr>
          <p:nvPr>
            <p:ph type="sldNum" sz="quarter" idx="12"/>
          </p:nvPr>
        </p:nvSpPr>
        <p:spPr/>
        <p:txBody>
          <a:bodyPr/>
          <a:lstStyle/>
          <a:p>
            <a:fld id="{ADB9A16C-9DC4-47BC-86C3-85660D3CFFBD}" type="slidenum">
              <a:rPr lang="zh-TW" altLang="en-US" smtClean="0"/>
              <a:t>16</a:t>
            </a:fld>
            <a:endParaRPr lang="zh-TW" altLang="en-US"/>
          </a:p>
        </p:txBody>
      </p:sp>
      <p:pic>
        <p:nvPicPr>
          <p:cNvPr id="6" name="圖片 5">
            <a:extLst>
              <a:ext uri="{FF2B5EF4-FFF2-40B4-BE49-F238E27FC236}">
                <a16:creationId xmlns:a16="http://schemas.microsoft.com/office/drawing/2014/main" id="{D70DA525-D927-D7F7-225A-CE0626C02A41}"/>
              </a:ext>
            </a:extLst>
          </p:cNvPr>
          <p:cNvPicPr>
            <a:picLocks noChangeAspect="1"/>
          </p:cNvPicPr>
          <p:nvPr/>
        </p:nvPicPr>
        <p:blipFill>
          <a:blip r:embed="rId3"/>
          <a:stretch>
            <a:fillRect/>
          </a:stretch>
        </p:blipFill>
        <p:spPr>
          <a:xfrm>
            <a:off x="4541521" y="2998482"/>
            <a:ext cx="7237575" cy="3572915"/>
          </a:xfrm>
          <a:prstGeom prst="rect">
            <a:avLst/>
          </a:prstGeom>
        </p:spPr>
      </p:pic>
      <p:sp>
        <p:nvSpPr>
          <p:cNvPr id="7" name="內容版面配置區 2">
            <a:extLst>
              <a:ext uri="{FF2B5EF4-FFF2-40B4-BE49-F238E27FC236}">
                <a16:creationId xmlns:a16="http://schemas.microsoft.com/office/drawing/2014/main" id="{7282D93A-AC54-032C-10A1-0FE417B25BE2}"/>
              </a:ext>
            </a:extLst>
          </p:cNvPr>
          <p:cNvSpPr txBox="1">
            <a:spLocks/>
          </p:cNvSpPr>
          <p:nvPr/>
        </p:nvSpPr>
        <p:spPr>
          <a:xfrm>
            <a:off x="1198881" y="1957923"/>
            <a:ext cx="10058400"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25000"/>
              </a:lnSpc>
              <a:spcBef>
                <a:spcPts val="300"/>
              </a:spcBef>
              <a:spcAft>
                <a:spcPts val="300"/>
              </a:spcAft>
              <a:buFont typeface="Wingdings" panose="05000000000000000000" pitchFamily="2" charset="2"/>
              <a:buChar char="Ø"/>
            </a:pPr>
            <a:r>
              <a:rPr lang="en-US" altLang="zh-TW" sz="2400" dirty="0"/>
              <a:t>Terry, Charlton, and Perrone (2008) </a:t>
            </a:r>
            <a:r>
              <a:rPr lang="zh-TW" altLang="en-US" sz="2400" dirty="0"/>
              <a:t>研究發現，人們感到可以安全穿越馬路的總時間會隨著車輛尺寸的減小而增加。</a:t>
            </a:r>
          </a:p>
        </p:txBody>
      </p:sp>
    </p:spTree>
    <p:extLst>
      <p:ext uri="{BB962C8B-B14F-4D97-AF65-F5344CB8AC3E}">
        <p14:creationId xmlns:p14="http://schemas.microsoft.com/office/powerpoint/2010/main" val="3298895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en-US" altLang="zh-TW" dirty="0" err="1"/>
              <a:t>eHMI</a:t>
            </a:r>
            <a:r>
              <a:rPr lang="zh-TW" altLang="en-US" dirty="0"/>
              <a:t>類型</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en-US" altLang="zh-TW" sz="2400" dirty="0" err="1"/>
              <a:t>eHMI</a:t>
            </a:r>
            <a:r>
              <a:rPr lang="zh-TW" altLang="en-US" sz="2400" dirty="0"/>
              <a:t>安裝在車輛前方</a:t>
            </a:r>
            <a:endParaRPr lang="en-US" altLang="zh-TW" sz="2400" dirty="0"/>
          </a:p>
          <a:p>
            <a:pPr marL="457200" indent="-457200">
              <a:lnSpc>
                <a:spcPct val="125000"/>
              </a:lnSpc>
              <a:spcBef>
                <a:spcPts val="300"/>
              </a:spcBef>
              <a:spcAft>
                <a:spcPts val="300"/>
              </a:spcAft>
              <a:buFont typeface="+mj-lt"/>
              <a:buAutoNum type="arabicPeriod"/>
            </a:pPr>
            <a:r>
              <a:rPr lang="zh-TW" altLang="en-US" sz="2400" b="1" dirty="0"/>
              <a:t>沒有</a:t>
            </a:r>
            <a:r>
              <a:rPr lang="en-US" altLang="zh-TW" sz="2400" b="1" dirty="0" err="1"/>
              <a:t>eHMI</a:t>
            </a:r>
            <a:endParaRPr lang="en-US" altLang="zh-TW" sz="2400" b="1" dirty="0"/>
          </a:p>
          <a:p>
            <a:pPr marL="0" indent="0">
              <a:lnSpc>
                <a:spcPct val="125000"/>
              </a:lnSpc>
              <a:spcBef>
                <a:spcPts val="300"/>
              </a:spcBef>
              <a:spcAft>
                <a:spcPts val="300"/>
              </a:spcAft>
              <a:buNone/>
            </a:pPr>
            <a:endParaRPr lang="zh-TW" altLang="en-US" dirty="0"/>
          </a:p>
        </p:txBody>
      </p:sp>
      <p:sp>
        <p:nvSpPr>
          <p:cNvPr id="4" name="投影片編號版面配置區 3">
            <a:extLst>
              <a:ext uri="{FF2B5EF4-FFF2-40B4-BE49-F238E27FC236}">
                <a16:creationId xmlns:a16="http://schemas.microsoft.com/office/drawing/2014/main" id="{AA7FB4A6-8BE2-583A-EBD9-E30D33BDF91A}"/>
              </a:ext>
            </a:extLst>
          </p:cNvPr>
          <p:cNvSpPr>
            <a:spLocks noGrp="1"/>
          </p:cNvSpPr>
          <p:nvPr>
            <p:ph type="sldNum" sz="quarter" idx="12"/>
          </p:nvPr>
        </p:nvSpPr>
        <p:spPr/>
        <p:txBody>
          <a:bodyPr/>
          <a:lstStyle/>
          <a:p>
            <a:fld id="{ADB9A16C-9DC4-47BC-86C3-85660D3CFFBD}" type="slidenum">
              <a:rPr lang="zh-TW" altLang="en-US" smtClean="0"/>
              <a:t>17</a:t>
            </a:fld>
            <a:endParaRPr lang="zh-TW" altLang="en-US"/>
          </a:p>
        </p:txBody>
      </p:sp>
      <p:pic>
        <p:nvPicPr>
          <p:cNvPr id="10" name="圖片 9">
            <a:extLst>
              <a:ext uri="{FF2B5EF4-FFF2-40B4-BE49-F238E27FC236}">
                <a16:creationId xmlns:a16="http://schemas.microsoft.com/office/drawing/2014/main" id="{1175AE52-5FDB-5024-F528-C6D0276245E0}"/>
              </a:ext>
            </a:extLst>
          </p:cNvPr>
          <p:cNvPicPr>
            <a:picLocks noChangeAspect="1"/>
          </p:cNvPicPr>
          <p:nvPr/>
        </p:nvPicPr>
        <p:blipFill>
          <a:blip r:embed="rId2"/>
          <a:stretch>
            <a:fillRect/>
          </a:stretch>
        </p:blipFill>
        <p:spPr>
          <a:xfrm>
            <a:off x="482784" y="3017033"/>
            <a:ext cx="11002911" cy="2429214"/>
          </a:xfrm>
          <a:prstGeom prst="rect">
            <a:avLst/>
          </a:prstGeom>
        </p:spPr>
      </p:pic>
    </p:spTree>
    <p:extLst>
      <p:ext uri="{BB962C8B-B14F-4D97-AF65-F5344CB8AC3E}">
        <p14:creationId xmlns:p14="http://schemas.microsoft.com/office/powerpoint/2010/main" val="3884291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en-US" altLang="zh-TW" dirty="0" err="1"/>
              <a:t>eHMI</a:t>
            </a:r>
            <a:r>
              <a:rPr lang="zh-TW" altLang="en-US" dirty="0"/>
              <a:t>類型</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marL="457200" indent="-457200">
              <a:lnSpc>
                <a:spcPct val="125000"/>
              </a:lnSpc>
              <a:spcBef>
                <a:spcPts val="300"/>
              </a:spcBef>
              <a:spcAft>
                <a:spcPts val="300"/>
              </a:spcAft>
              <a:buFont typeface="+mj-lt"/>
              <a:buAutoNum type="arabicPeriod" startAt="2"/>
            </a:pPr>
            <a:r>
              <a:rPr lang="zh-TW" altLang="en-US" sz="2400" b="1" dirty="0"/>
              <a:t>前煞車燈</a:t>
            </a:r>
            <a:r>
              <a:rPr lang="en-US" altLang="zh-TW" sz="2400" dirty="0"/>
              <a:t>(</a:t>
            </a:r>
            <a:r>
              <a:rPr lang="zh-TW" altLang="en-US" sz="2400" dirty="0"/>
              <a:t>參考</a:t>
            </a:r>
            <a:r>
              <a:rPr lang="en-US" altLang="zh-TW" sz="2400" dirty="0" err="1"/>
              <a:t>Petzoldt</a:t>
            </a:r>
            <a:r>
              <a:rPr lang="en-US" altLang="zh-TW" sz="2400" dirty="0"/>
              <a:t>, </a:t>
            </a:r>
            <a:r>
              <a:rPr lang="en-US" altLang="zh-TW" sz="2400" dirty="0" err="1"/>
              <a:t>Schleinitz</a:t>
            </a:r>
            <a:r>
              <a:rPr lang="en-US" altLang="zh-TW" sz="2400" dirty="0"/>
              <a:t>, &amp; </a:t>
            </a:r>
            <a:r>
              <a:rPr lang="en-US" altLang="zh-TW" sz="2400" dirty="0" err="1"/>
              <a:t>Banse</a:t>
            </a:r>
            <a:r>
              <a:rPr lang="en-US" altLang="zh-TW" sz="2400" dirty="0"/>
              <a:t>, 2018)</a:t>
            </a:r>
          </a:p>
          <a:p>
            <a:pPr>
              <a:lnSpc>
                <a:spcPct val="125000"/>
              </a:lnSpc>
              <a:spcBef>
                <a:spcPts val="300"/>
              </a:spcBef>
              <a:spcAft>
                <a:spcPts val="300"/>
              </a:spcAft>
              <a:buFont typeface="Wingdings" panose="05000000000000000000" pitchFamily="2" charset="2"/>
              <a:buChar char="Ø"/>
            </a:pPr>
            <a:r>
              <a:rPr lang="zh-TW" altLang="en-US" sz="2200" dirty="0"/>
              <a:t>當汽車不讓步時，會顯示綠色的燈；則讓步時變成淺綠色。</a:t>
            </a:r>
            <a:endParaRPr lang="en-US" altLang="zh-TW" sz="2200" dirty="0"/>
          </a:p>
          <a:p>
            <a:pPr>
              <a:lnSpc>
                <a:spcPct val="125000"/>
              </a:lnSpc>
              <a:spcBef>
                <a:spcPts val="300"/>
              </a:spcBef>
              <a:spcAft>
                <a:spcPts val="300"/>
              </a:spcAft>
              <a:buFont typeface="Wingdings" panose="05000000000000000000" pitchFamily="2" charset="2"/>
              <a:buChar char="Ø"/>
            </a:pPr>
            <a:r>
              <a:rPr lang="zh-TW" altLang="en-US" sz="2200" dirty="0"/>
              <a:t>使用淺綠是因為綠色是一種不受交通規則影響的中性色</a:t>
            </a:r>
            <a:r>
              <a:rPr lang="en-US" altLang="zh-TW" sz="2200" dirty="0"/>
              <a:t>(Zhang, </a:t>
            </a:r>
            <a:r>
              <a:rPr lang="en-US" altLang="zh-TW" sz="2200" dirty="0" err="1"/>
              <a:t>Vinkhuyzen</a:t>
            </a:r>
            <a:r>
              <a:rPr lang="en-US" altLang="zh-TW" sz="2200" dirty="0"/>
              <a:t>, and </a:t>
            </a:r>
            <a:r>
              <a:rPr lang="en-US" altLang="zh-TW" sz="2200" dirty="0" err="1"/>
              <a:t>Cefkin</a:t>
            </a:r>
            <a:r>
              <a:rPr lang="en-US" altLang="zh-TW" sz="2200" dirty="0"/>
              <a:t>, 2017)</a:t>
            </a:r>
            <a:r>
              <a:rPr lang="zh-TW" altLang="en-US" sz="2200" dirty="0"/>
              <a:t>，並且在虛擬現實中很突出，而白色在被照亮時可能會導致不可見</a:t>
            </a:r>
            <a:r>
              <a:rPr lang="en-US" altLang="zh-TW" sz="2200" dirty="0"/>
              <a:t>(Dietrich</a:t>
            </a:r>
            <a:r>
              <a:rPr lang="zh-TW" altLang="en-US" sz="2200" dirty="0"/>
              <a:t>、</a:t>
            </a:r>
            <a:r>
              <a:rPr lang="en-US" altLang="zh-TW" sz="2200" dirty="0" err="1"/>
              <a:t>Willrodt</a:t>
            </a:r>
            <a:r>
              <a:rPr lang="zh-TW" altLang="en-US" sz="2200" dirty="0"/>
              <a:t>、</a:t>
            </a:r>
            <a:r>
              <a:rPr lang="en-US" altLang="zh-TW" sz="2200" dirty="0"/>
              <a:t>Wagner and</a:t>
            </a:r>
            <a:r>
              <a:rPr lang="zh-TW" altLang="en-US" sz="2200" dirty="0"/>
              <a:t> </a:t>
            </a:r>
            <a:r>
              <a:rPr lang="en-US" altLang="zh-TW" sz="2200" dirty="0" err="1"/>
              <a:t>Bengler</a:t>
            </a:r>
            <a:r>
              <a:rPr lang="en-US" altLang="zh-TW" sz="2200" dirty="0"/>
              <a:t>,</a:t>
            </a:r>
            <a:r>
              <a:rPr lang="zh-TW" altLang="en-US" sz="2200" dirty="0"/>
              <a:t> </a:t>
            </a:r>
            <a:r>
              <a:rPr lang="en-US" altLang="zh-TW" sz="2200" dirty="0"/>
              <a:t>2018</a:t>
            </a:r>
            <a:r>
              <a:rPr lang="zh-TW" altLang="en-US" sz="2200" dirty="0"/>
              <a:t>；</a:t>
            </a:r>
            <a:r>
              <a:rPr lang="en-US" altLang="zh-TW" sz="2200" dirty="0"/>
              <a:t>Werner,</a:t>
            </a:r>
            <a:r>
              <a:rPr lang="zh-TW" altLang="en-US" sz="2200" dirty="0"/>
              <a:t> </a:t>
            </a:r>
            <a:r>
              <a:rPr lang="en-US" altLang="zh-TW" sz="2200" dirty="0"/>
              <a:t>2018</a:t>
            </a:r>
            <a:r>
              <a:rPr lang="zh-TW" altLang="en-US" sz="2200" dirty="0"/>
              <a:t>）</a:t>
            </a:r>
          </a:p>
        </p:txBody>
      </p:sp>
      <p:sp>
        <p:nvSpPr>
          <p:cNvPr id="4" name="投影片編號版面配置區 3">
            <a:extLst>
              <a:ext uri="{FF2B5EF4-FFF2-40B4-BE49-F238E27FC236}">
                <a16:creationId xmlns:a16="http://schemas.microsoft.com/office/drawing/2014/main" id="{AA7FB4A6-8BE2-583A-EBD9-E30D33BDF91A}"/>
              </a:ext>
            </a:extLst>
          </p:cNvPr>
          <p:cNvSpPr>
            <a:spLocks noGrp="1"/>
          </p:cNvSpPr>
          <p:nvPr>
            <p:ph type="sldNum" sz="quarter" idx="12"/>
          </p:nvPr>
        </p:nvSpPr>
        <p:spPr/>
        <p:txBody>
          <a:bodyPr/>
          <a:lstStyle/>
          <a:p>
            <a:fld id="{ADB9A16C-9DC4-47BC-86C3-85660D3CFFBD}" type="slidenum">
              <a:rPr lang="zh-TW" altLang="en-US" smtClean="0"/>
              <a:t>18</a:t>
            </a:fld>
            <a:endParaRPr lang="zh-TW" altLang="en-US"/>
          </a:p>
        </p:txBody>
      </p:sp>
      <p:grpSp>
        <p:nvGrpSpPr>
          <p:cNvPr id="7" name="群組 6">
            <a:extLst>
              <a:ext uri="{FF2B5EF4-FFF2-40B4-BE49-F238E27FC236}">
                <a16:creationId xmlns:a16="http://schemas.microsoft.com/office/drawing/2014/main" id="{AAED860A-BD23-EB05-7D69-BBDFDF73D336}"/>
              </a:ext>
            </a:extLst>
          </p:cNvPr>
          <p:cNvGrpSpPr/>
          <p:nvPr/>
        </p:nvGrpSpPr>
        <p:grpSpPr>
          <a:xfrm>
            <a:off x="589464" y="4253773"/>
            <a:ext cx="11013071" cy="2490174"/>
            <a:chOff x="584384" y="2520619"/>
            <a:chExt cx="11013071" cy="2490174"/>
          </a:xfrm>
        </p:grpSpPr>
        <p:pic>
          <p:nvPicPr>
            <p:cNvPr id="10" name="圖片 9">
              <a:extLst>
                <a:ext uri="{FF2B5EF4-FFF2-40B4-BE49-F238E27FC236}">
                  <a16:creationId xmlns:a16="http://schemas.microsoft.com/office/drawing/2014/main" id="{1175AE52-5FDB-5024-F528-C6D0276245E0}"/>
                </a:ext>
              </a:extLst>
            </p:cNvPr>
            <p:cNvPicPr>
              <a:picLocks noChangeAspect="1"/>
            </p:cNvPicPr>
            <p:nvPr/>
          </p:nvPicPr>
          <p:blipFill>
            <a:blip r:embed="rId2"/>
            <a:stretch>
              <a:fillRect/>
            </a:stretch>
          </p:blipFill>
          <p:spPr>
            <a:xfrm>
              <a:off x="594544" y="2520619"/>
              <a:ext cx="11002911" cy="2429214"/>
            </a:xfrm>
            <a:prstGeom prst="rect">
              <a:avLst/>
            </a:prstGeom>
          </p:spPr>
        </p:pic>
        <p:pic>
          <p:nvPicPr>
            <p:cNvPr id="6" name="圖片 5">
              <a:extLst>
                <a:ext uri="{FF2B5EF4-FFF2-40B4-BE49-F238E27FC236}">
                  <a16:creationId xmlns:a16="http://schemas.microsoft.com/office/drawing/2014/main" id="{F42E5CD9-E386-6432-6315-2A72AD91D652}"/>
                </a:ext>
              </a:extLst>
            </p:cNvPr>
            <p:cNvPicPr>
              <a:picLocks noChangeAspect="1"/>
            </p:cNvPicPr>
            <p:nvPr/>
          </p:nvPicPr>
          <p:blipFill>
            <a:blip r:embed="rId3"/>
            <a:stretch>
              <a:fillRect/>
            </a:stretch>
          </p:blipFill>
          <p:spPr>
            <a:xfrm>
              <a:off x="584384" y="2905474"/>
              <a:ext cx="10983858" cy="2105319"/>
            </a:xfrm>
            <a:prstGeom prst="rect">
              <a:avLst/>
            </a:prstGeom>
          </p:spPr>
        </p:pic>
      </p:grpSp>
    </p:spTree>
    <p:extLst>
      <p:ext uri="{BB962C8B-B14F-4D97-AF65-F5344CB8AC3E}">
        <p14:creationId xmlns:p14="http://schemas.microsoft.com/office/powerpoint/2010/main" val="3471993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en-US" altLang="zh-TW" dirty="0" err="1"/>
              <a:t>eHMI</a:t>
            </a:r>
            <a:r>
              <a:rPr lang="zh-TW" altLang="en-US" dirty="0"/>
              <a:t>類型</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marL="457200" indent="-457200">
              <a:lnSpc>
                <a:spcPct val="125000"/>
              </a:lnSpc>
              <a:spcBef>
                <a:spcPts val="300"/>
              </a:spcBef>
              <a:spcAft>
                <a:spcPts val="300"/>
              </a:spcAft>
              <a:buFont typeface="+mj-lt"/>
              <a:buAutoNum type="arabicPeriod" startAt="3"/>
            </a:pPr>
            <a:r>
              <a:rPr lang="zh-TW" altLang="en-US" sz="2400" b="1" dirty="0"/>
              <a:t>動畫</a:t>
            </a:r>
            <a:r>
              <a:rPr lang="en-US" altLang="zh-TW" sz="2400" dirty="0"/>
              <a:t>(</a:t>
            </a:r>
            <a:r>
              <a:rPr lang="zh-TW" altLang="en-US" sz="2400" dirty="0"/>
              <a:t>參考</a:t>
            </a:r>
            <a:r>
              <a:rPr lang="en-US" altLang="zh-TW" sz="2400" dirty="0" err="1"/>
              <a:t>Habibovic</a:t>
            </a:r>
            <a:r>
              <a:rPr lang="en-US" altLang="zh-TW" sz="2400" dirty="0"/>
              <a:t>, 2018; </a:t>
            </a:r>
            <a:r>
              <a:rPr lang="en-US" altLang="zh-TW" sz="2400" dirty="0" err="1"/>
              <a:t>Lagström</a:t>
            </a:r>
            <a:r>
              <a:rPr lang="en-US" altLang="zh-TW" sz="2400" dirty="0"/>
              <a:t> &amp; Lundgren, 2015; Mahadevan, </a:t>
            </a:r>
            <a:r>
              <a:rPr lang="en-US" altLang="zh-TW" sz="2400" dirty="0" err="1"/>
              <a:t>Somanath</a:t>
            </a:r>
            <a:r>
              <a:rPr lang="en-US" altLang="zh-TW" sz="2400" dirty="0"/>
              <a:t>, &amp; </a:t>
            </a:r>
            <a:r>
              <a:rPr lang="en-US" altLang="zh-TW" sz="2400" dirty="0" err="1"/>
              <a:t>Sharlin</a:t>
            </a:r>
            <a:r>
              <a:rPr lang="en-US" altLang="zh-TW" sz="2400" dirty="0"/>
              <a:t>, 2018)</a:t>
            </a:r>
          </a:p>
          <a:p>
            <a:pPr>
              <a:lnSpc>
                <a:spcPct val="125000"/>
              </a:lnSpc>
              <a:spcBef>
                <a:spcPts val="300"/>
              </a:spcBef>
              <a:spcAft>
                <a:spcPts val="300"/>
              </a:spcAft>
              <a:buFont typeface="Wingdings" panose="05000000000000000000" pitchFamily="2" charset="2"/>
              <a:buChar char="Ø"/>
            </a:pPr>
            <a:r>
              <a:rPr lang="zh-TW" altLang="en-US" sz="2200" dirty="0"/>
              <a:t>當汽車不讓步時，會顯示三個藍色</a:t>
            </a:r>
            <a:r>
              <a:rPr lang="en-US" altLang="zh-TW" sz="2200" dirty="0"/>
              <a:t>LED</a:t>
            </a:r>
            <a:r>
              <a:rPr lang="zh-TW" altLang="en-US" sz="2200" dirty="0"/>
              <a:t>燈條；則讓步時三個</a:t>
            </a:r>
            <a:r>
              <a:rPr lang="en-US" altLang="zh-TW" sz="2200" dirty="0"/>
              <a:t>LED</a:t>
            </a:r>
            <a:r>
              <a:rPr lang="zh-TW" altLang="en-US" sz="2200" dirty="0"/>
              <a:t>燈條會從左到右</a:t>
            </a:r>
            <a:r>
              <a:rPr lang="en-US" altLang="zh-TW" sz="2200" dirty="0"/>
              <a:t>(</a:t>
            </a:r>
            <a:r>
              <a:rPr lang="zh-TW" altLang="en-US" sz="2200" dirty="0"/>
              <a:t>行人視角</a:t>
            </a:r>
            <a:r>
              <a:rPr lang="en-US" altLang="zh-TW" sz="2200" dirty="0"/>
              <a:t>)</a:t>
            </a:r>
            <a:r>
              <a:rPr lang="zh-TW" altLang="en-US" sz="2200" dirty="0"/>
              <a:t>重複移動。</a:t>
            </a:r>
            <a:endParaRPr lang="en-US" altLang="zh-TW" sz="2200" dirty="0"/>
          </a:p>
        </p:txBody>
      </p:sp>
      <p:sp>
        <p:nvSpPr>
          <p:cNvPr id="4" name="投影片編號版面配置區 3">
            <a:extLst>
              <a:ext uri="{FF2B5EF4-FFF2-40B4-BE49-F238E27FC236}">
                <a16:creationId xmlns:a16="http://schemas.microsoft.com/office/drawing/2014/main" id="{AA7FB4A6-8BE2-583A-EBD9-E30D33BDF91A}"/>
              </a:ext>
            </a:extLst>
          </p:cNvPr>
          <p:cNvSpPr>
            <a:spLocks noGrp="1"/>
          </p:cNvSpPr>
          <p:nvPr>
            <p:ph type="sldNum" sz="quarter" idx="12"/>
          </p:nvPr>
        </p:nvSpPr>
        <p:spPr/>
        <p:txBody>
          <a:bodyPr/>
          <a:lstStyle/>
          <a:p>
            <a:fld id="{ADB9A16C-9DC4-47BC-86C3-85660D3CFFBD}" type="slidenum">
              <a:rPr lang="zh-TW" altLang="en-US" smtClean="0"/>
              <a:t>19</a:t>
            </a:fld>
            <a:endParaRPr lang="zh-TW" altLang="en-US"/>
          </a:p>
        </p:txBody>
      </p:sp>
      <p:grpSp>
        <p:nvGrpSpPr>
          <p:cNvPr id="13" name="群組 12">
            <a:extLst>
              <a:ext uri="{FF2B5EF4-FFF2-40B4-BE49-F238E27FC236}">
                <a16:creationId xmlns:a16="http://schemas.microsoft.com/office/drawing/2014/main" id="{4D782141-5998-8706-247D-7F6470CC906E}"/>
              </a:ext>
            </a:extLst>
          </p:cNvPr>
          <p:cNvGrpSpPr/>
          <p:nvPr/>
        </p:nvGrpSpPr>
        <p:grpSpPr>
          <a:xfrm>
            <a:off x="601209" y="3857414"/>
            <a:ext cx="11050542" cy="2484924"/>
            <a:chOff x="570339" y="4253773"/>
            <a:chExt cx="11050542" cy="2484924"/>
          </a:xfrm>
        </p:grpSpPr>
        <p:pic>
          <p:nvPicPr>
            <p:cNvPr id="10" name="圖片 9">
              <a:extLst>
                <a:ext uri="{FF2B5EF4-FFF2-40B4-BE49-F238E27FC236}">
                  <a16:creationId xmlns:a16="http://schemas.microsoft.com/office/drawing/2014/main" id="{1175AE52-5FDB-5024-F528-C6D0276245E0}"/>
                </a:ext>
              </a:extLst>
            </p:cNvPr>
            <p:cNvPicPr>
              <a:picLocks noChangeAspect="1"/>
            </p:cNvPicPr>
            <p:nvPr/>
          </p:nvPicPr>
          <p:blipFill>
            <a:blip r:embed="rId2"/>
            <a:stretch>
              <a:fillRect/>
            </a:stretch>
          </p:blipFill>
          <p:spPr>
            <a:xfrm>
              <a:off x="599624" y="4253773"/>
              <a:ext cx="11002911" cy="2429214"/>
            </a:xfrm>
            <a:prstGeom prst="rect">
              <a:avLst/>
            </a:prstGeom>
          </p:spPr>
        </p:pic>
        <p:pic>
          <p:nvPicPr>
            <p:cNvPr id="12" name="圖片 11">
              <a:extLst>
                <a:ext uri="{FF2B5EF4-FFF2-40B4-BE49-F238E27FC236}">
                  <a16:creationId xmlns:a16="http://schemas.microsoft.com/office/drawing/2014/main" id="{F7A7C4BF-DA04-391E-7B9B-BC7FCBF08925}"/>
                </a:ext>
              </a:extLst>
            </p:cNvPr>
            <p:cNvPicPr>
              <a:picLocks noChangeAspect="1"/>
            </p:cNvPicPr>
            <p:nvPr/>
          </p:nvPicPr>
          <p:blipFill>
            <a:blip r:embed="rId3"/>
            <a:stretch>
              <a:fillRect/>
            </a:stretch>
          </p:blipFill>
          <p:spPr>
            <a:xfrm>
              <a:off x="570339" y="4661957"/>
              <a:ext cx="11050542" cy="2076740"/>
            </a:xfrm>
            <a:prstGeom prst="rect">
              <a:avLst/>
            </a:prstGeom>
          </p:spPr>
        </p:pic>
      </p:grpSp>
    </p:spTree>
    <p:extLst>
      <p:ext uri="{BB962C8B-B14F-4D97-AF65-F5344CB8AC3E}">
        <p14:creationId xmlns:p14="http://schemas.microsoft.com/office/powerpoint/2010/main" val="414601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A9798D2-FF1D-4721-95CF-9F1C4BFF966F}"/>
              </a:ext>
            </a:extLst>
          </p:cNvPr>
          <p:cNvSpPr>
            <a:spLocks noGrp="1"/>
          </p:cNvSpPr>
          <p:nvPr>
            <p:ph type="title"/>
          </p:nvPr>
        </p:nvSpPr>
        <p:spPr>
          <a:xfrm>
            <a:off x="665480" y="263527"/>
            <a:ext cx="10922000" cy="1450757"/>
          </a:xfrm>
        </p:spPr>
        <p:txBody>
          <a:bodyPr>
            <a:noAutofit/>
          </a:bodyPr>
          <a:lstStyle/>
          <a:p>
            <a:pPr algn="ctr">
              <a:lnSpc>
                <a:spcPct val="125000"/>
              </a:lnSpc>
              <a:spcBef>
                <a:spcPts val="300"/>
              </a:spcBef>
              <a:spcAft>
                <a:spcPts val="300"/>
              </a:spcAft>
            </a:pPr>
            <a:r>
              <a:rPr lang="en-US" altLang="zh-TW" sz="3600" dirty="0"/>
              <a:t>To Walk or Not to Walk: Crowdsourced Assessment of External Vehicle-to-Pedestrian Displays</a:t>
            </a:r>
            <a:endParaRPr lang="en-US" altLang="zh-TW" sz="3600" dirty="0">
              <a:latin typeface="Calibri" panose="020F0502020204030204" pitchFamily="34" charset="0"/>
              <a:cs typeface="Calibri" panose="020F0502020204030204" pitchFamily="34" charset="0"/>
            </a:endParaRPr>
          </a:p>
        </p:txBody>
      </p:sp>
      <p:sp>
        <p:nvSpPr>
          <p:cNvPr id="3" name="內容版面配置區 2">
            <a:extLst>
              <a:ext uri="{FF2B5EF4-FFF2-40B4-BE49-F238E27FC236}">
                <a16:creationId xmlns:a16="http://schemas.microsoft.com/office/drawing/2014/main" id="{84978639-3CAD-4EB6-B543-ADB42B323441}"/>
              </a:ext>
            </a:extLst>
          </p:cNvPr>
          <p:cNvSpPr>
            <a:spLocks noGrp="1"/>
          </p:cNvSpPr>
          <p:nvPr>
            <p:ph idx="1"/>
          </p:nvPr>
        </p:nvSpPr>
        <p:spPr>
          <a:xfrm>
            <a:off x="1097280" y="1939252"/>
            <a:ext cx="10058400" cy="4023360"/>
          </a:xfrm>
        </p:spPr>
        <p:txBody>
          <a:bodyPr>
            <a:normAutofit/>
          </a:bodyPr>
          <a:lstStyle/>
          <a:p>
            <a:pPr>
              <a:lnSpc>
                <a:spcPct val="150000"/>
              </a:lnSpc>
              <a:spcBef>
                <a:spcPts val="300"/>
              </a:spcBef>
              <a:spcAft>
                <a:spcPts val="300"/>
              </a:spcAft>
              <a:buFont typeface="Wingdings" panose="05000000000000000000" pitchFamily="2" charset="2"/>
              <a:buChar char="Ø"/>
            </a:pPr>
            <a:r>
              <a:rPr lang="zh-TW" altLang="en-US" b="1" dirty="0"/>
              <a:t>作者：</a:t>
            </a:r>
            <a:r>
              <a:rPr lang="en-US" altLang="zh-TW" dirty="0"/>
              <a:t>Lex </a:t>
            </a:r>
            <a:r>
              <a:rPr lang="en-US" altLang="zh-TW" dirty="0" err="1"/>
              <a:t>Fridman</a:t>
            </a:r>
            <a:r>
              <a:rPr lang="en-US" altLang="zh-TW" dirty="0"/>
              <a:t>, Bruce </a:t>
            </a:r>
            <a:r>
              <a:rPr lang="en-US" altLang="zh-TW" dirty="0" err="1"/>
              <a:t>Mehler</a:t>
            </a:r>
            <a:r>
              <a:rPr lang="en-US" altLang="zh-TW" dirty="0"/>
              <a:t>, Lei Xia, </a:t>
            </a:r>
            <a:r>
              <a:rPr lang="en-US" altLang="zh-TW" dirty="0" err="1"/>
              <a:t>Yangyang</a:t>
            </a:r>
            <a:r>
              <a:rPr lang="en-US" altLang="zh-TW" dirty="0"/>
              <a:t> Yang, Laura YVONNE </a:t>
            </a:r>
            <a:r>
              <a:rPr lang="en-US" altLang="zh-TW" dirty="0" err="1"/>
              <a:t>Facusse</a:t>
            </a:r>
            <a:r>
              <a:rPr lang="en-US" altLang="zh-TW" dirty="0"/>
              <a:t> and Bryan Reimer</a:t>
            </a:r>
          </a:p>
          <a:p>
            <a:pPr>
              <a:lnSpc>
                <a:spcPct val="150000"/>
              </a:lnSpc>
              <a:spcBef>
                <a:spcPts val="300"/>
              </a:spcBef>
              <a:spcAft>
                <a:spcPts val="300"/>
              </a:spcAft>
              <a:buFont typeface="Wingdings" panose="05000000000000000000" pitchFamily="2" charset="2"/>
              <a:buChar char="Ø"/>
            </a:pPr>
            <a:r>
              <a:rPr lang="zh-TW" altLang="en-US" b="1" dirty="0"/>
              <a:t>期刊：</a:t>
            </a:r>
            <a:r>
              <a:rPr lang="en-US" altLang="zh-TW" cap="none" dirty="0"/>
              <a:t> Transportation Research Board Annual Meeting</a:t>
            </a:r>
            <a:r>
              <a:rPr lang="zh-TW" altLang="en-US" cap="none" dirty="0"/>
              <a:t> </a:t>
            </a:r>
            <a:r>
              <a:rPr lang="en-US" altLang="zh-TW" cap="none" dirty="0"/>
              <a:t>2017</a:t>
            </a:r>
            <a:endParaRPr lang="en-US" altLang="zh-TW" dirty="0"/>
          </a:p>
          <a:p>
            <a:pPr>
              <a:lnSpc>
                <a:spcPct val="150000"/>
              </a:lnSpc>
              <a:spcBef>
                <a:spcPts val="300"/>
              </a:spcBef>
              <a:spcAft>
                <a:spcPts val="300"/>
              </a:spcAft>
              <a:buFont typeface="Wingdings" panose="05000000000000000000" pitchFamily="2" charset="2"/>
              <a:buChar char="Ø"/>
            </a:pPr>
            <a:r>
              <a:rPr lang="zh-TW" altLang="en-US" b="1" dirty="0"/>
              <a:t>方法：</a:t>
            </a:r>
            <a:endParaRPr lang="en-US" altLang="zh-TW" b="1" dirty="0"/>
          </a:p>
          <a:p>
            <a:pPr>
              <a:lnSpc>
                <a:spcPct val="150000"/>
              </a:lnSpc>
              <a:spcBef>
                <a:spcPts val="300"/>
              </a:spcBef>
              <a:spcAft>
                <a:spcPts val="300"/>
              </a:spcAft>
              <a:buFont typeface="Wingdings" panose="05000000000000000000" pitchFamily="2" charset="2"/>
              <a:buChar char="ü"/>
            </a:pPr>
            <a:r>
              <a:rPr lang="zh-TW" altLang="en-US" b="0" i="0" dirty="0">
                <a:solidFill>
                  <a:srgbClr val="2E2E2E"/>
                </a:solidFill>
                <a:effectLst/>
                <a:latin typeface="NexusSerif"/>
              </a:rPr>
              <a:t>使用影片的方式向</a:t>
            </a:r>
            <a:r>
              <a:rPr lang="en-US" altLang="zh-TW" b="0" i="0" dirty="0">
                <a:solidFill>
                  <a:srgbClr val="2E2E2E"/>
                </a:solidFill>
                <a:effectLst/>
                <a:latin typeface="NexusSerif"/>
              </a:rPr>
              <a:t>200</a:t>
            </a:r>
            <a:r>
              <a:rPr lang="zh-TW" altLang="en-US" b="0" i="0" dirty="0">
                <a:solidFill>
                  <a:srgbClr val="2E2E2E"/>
                </a:solidFill>
                <a:effectLst/>
                <a:latin typeface="NexusSerif"/>
              </a:rPr>
              <a:t>名受測者呈現</a:t>
            </a:r>
            <a:r>
              <a:rPr lang="en-US" altLang="zh-TW" b="0" i="0" dirty="0">
                <a:solidFill>
                  <a:srgbClr val="2E2E2E"/>
                </a:solidFill>
                <a:effectLst/>
                <a:latin typeface="NexusSerif"/>
              </a:rPr>
              <a:t>30</a:t>
            </a:r>
            <a:r>
              <a:rPr lang="zh-TW" altLang="en-US" b="0" i="0" dirty="0">
                <a:solidFill>
                  <a:srgbClr val="2E2E2E"/>
                </a:solidFill>
                <a:effectLst/>
                <a:latin typeface="NexusSerif"/>
              </a:rPr>
              <a:t>種介面設計，受測者根據介面設計決定是否可以安全通過馬路</a:t>
            </a:r>
            <a:r>
              <a:rPr lang="en-US" altLang="zh-TW" b="0" i="0" dirty="0">
                <a:solidFill>
                  <a:srgbClr val="2E2E2E"/>
                </a:solidFill>
                <a:effectLst/>
                <a:latin typeface="NexusSerif"/>
              </a:rPr>
              <a:t>(</a:t>
            </a:r>
            <a:r>
              <a:rPr lang="zh-TW" altLang="en-US" b="0" i="0" dirty="0">
                <a:solidFill>
                  <a:srgbClr val="2E2E2E"/>
                </a:solidFill>
                <a:effectLst/>
                <a:latin typeface="NexusSerif"/>
              </a:rPr>
              <a:t>是、否、不確定</a:t>
            </a:r>
            <a:r>
              <a:rPr lang="en-US" altLang="zh-TW" b="0" i="0" dirty="0">
                <a:solidFill>
                  <a:srgbClr val="2E2E2E"/>
                </a:solidFill>
                <a:effectLst/>
                <a:latin typeface="NexusSerif"/>
              </a:rPr>
              <a:t>)</a:t>
            </a:r>
          </a:p>
          <a:p>
            <a:pPr>
              <a:lnSpc>
                <a:spcPct val="150000"/>
              </a:lnSpc>
              <a:spcBef>
                <a:spcPts val="300"/>
              </a:spcBef>
              <a:spcAft>
                <a:spcPts val="300"/>
              </a:spcAft>
              <a:buFont typeface="Wingdings" panose="05000000000000000000" pitchFamily="2" charset="2"/>
              <a:buChar char="ü"/>
            </a:pPr>
            <a:r>
              <a:rPr lang="zh-TW" altLang="en-US" b="0" i="0" dirty="0">
                <a:solidFill>
                  <a:srgbClr val="2E2E2E"/>
                </a:solidFill>
                <a:effectLst/>
                <a:latin typeface="NexusSerif"/>
              </a:rPr>
              <a:t>受測者被告知想像自己是一名行人，觀察正在靠近的車輛，並決定是否可以安全過馬路</a:t>
            </a:r>
            <a:endParaRPr lang="en-US" altLang="zh-TW" b="0" i="0" dirty="0">
              <a:solidFill>
                <a:srgbClr val="2E2E2E"/>
              </a:solidFill>
              <a:effectLst/>
              <a:latin typeface="NexusSerif"/>
            </a:endParaRPr>
          </a:p>
          <a:p>
            <a:pPr marL="0" indent="0">
              <a:lnSpc>
                <a:spcPct val="150000"/>
              </a:lnSpc>
              <a:spcBef>
                <a:spcPts val="300"/>
              </a:spcBef>
              <a:spcAft>
                <a:spcPts val="300"/>
              </a:spcAft>
              <a:buNone/>
            </a:pPr>
            <a:endParaRPr lang="en-US" altLang="zh-TW" b="0" i="0" dirty="0">
              <a:solidFill>
                <a:srgbClr val="2E2E2E"/>
              </a:solidFill>
              <a:effectLst/>
              <a:latin typeface="NexusSerif"/>
            </a:endParaRPr>
          </a:p>
          <a:p>
            <a:pPr>
              <a:lnSpc>
                <a:spcPct val="150000"/>
              </a:lnSpc>
              <a:spcBef>
                <a:spcPts val="300"/>
              </a:spcBef>
              <a:spcAft>
                <a:spcPts val="300"/>
              </a:spcAft>
              <a:buFont typeface="Wingdings" panose="05000000000000000000" pitchFamily="2" charset="2"/>
              <a:buChar char="ü"/>
            </a:pPr>
            <a:endParaRPr lang="en-US" altLang="zh-TW" b="0" i="0" dirty="0">
              <a:solidFill>
                <a:srgbClr val="2E2E2E"/>
              </a:solidFill>
              <a:effectLst/>
              <a:latin typeface="NexusSerif"/>
            </a:endParaRPr>
          </a:p>
          <a:p>
            <a:pPr>
              <a:lnSpc>
                <a:spcPct val="150000"/>
              </a:lnSpc>
              <a:spcBef>
                <a:spcPts val="300"/>
              </a:spcBef>
              <a:spcAft>
                <a:spcPts val="300"/>
              </a:spcAft>
              <a:buFont typeface="Wingdings" panose="05000000000000000000" pitchFamily="2" charset="2"/>
              <a:buChar char="Ø"/>
            </a:pPr>
            <a:endParaRPr lang="en-US" altLang="zh-TW" dirty="0">
              <a:solidFill>
                <a:srgbClr val="2E2E2E"/>
              </a:solidFill>
              <a:latin typeface="NexusSerif"/>
            </a:endParaRPr>
          </a:p>
        </p:txBody>
      </p:sp>
      <p:sp>
        <p:nvSpPr>
          <p:cNvPr id="4" name="投影片編號版面配置區 3">
            <a:extLst>
              <a:ext uri="{FF2B5EF4-FFF2-40B4-BE49-F238E27FC236}">
                <a16:creationId xmlns:a16="http://schemas.microsoft.com/office/drawing/2014/main" id="{ECFE8821-7D8A-45DC-9233-7EC294581092}"/>
              </a:ext>
            </a:extLst>
          </p:cNvPr>
          <p:cNvSpPr>
            <a:spLocks noGrp="1"/>
          </p:cNvSpPr>
          <p:nvPr>
            <p:ph type="sldNum" sz="quarter" idx="12"/>
          </p:nvPr>
        </p:nvSpPr>
        <p:spPr/>
        <p:txBody>
          <a:bodyPr/>
          <a:lstStyle/>
          <a:p>
            <a:fld id="{ADB9A16C-9DC4-47BC-86C3-85660D3CFFBD}" type="slidenum">
              <a:rPr lang="zh-TW" altLang="en-US" smtClean="0"/>
              <a:t>2</a:t>
            </a:fld>
            <a:endParaRPr lang="zh-TW" altLang="en-US"/>
          </a:p>
        </p:txBody>
      </p:sp>
    </p:spTree>
    <p:extLst>
      <p:ext uri="{BB962C8B-B14F-4D97-AF65-F5344CB8AC3E}">
        <p14:creationId xmlns:p14="http://schemas.microsoft.com/office/powerpoint/2010/main" val="4098118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en-US" altLang="zh-TW" dirty="0" err="1"/>
              <a:t>eHMI</a:t>
            </a:r>
            <a:r>
              <a:rPr lang="zh-TW" altLang="en-US" dirty="0"/>
              <a:t>類型</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marL="457200" indent="-457200">
              <a:lnSpc>
                <a:spcPct val="125000"/>
              </a:lnSpc>
              <a:spcBef>
                <a:spcPts val="300"/>
              </a:spcBef>
              <a:spcAft>
                <a:spcPts val="300"/>
              </a:spcAft>
              <a:buFont typeface="+mj-lt"/>
              <a:buAutoNum type="arabicPeriod" startAt="4"/>
            </a:pPr>
            <a:r>
              <a:rPr lang="zh-TW" altLang="en-US" sz="2400" b="1" dirty="0"/>
              <a:t>笑臉</a:t>
            </a:r>
            <a:r>
              <a:rPr lang="en-US" altLang="zh-TW" sz="2400" dirty="0"/>
              <a:t>(</a:t>
            </a:r>
            <a:r>
              <a:rPr lang="zh-TW" altLang="en-US" sz="2400" dirty="0"/>
              <a:t>參考</a:t>
            </a:r>
            <a:r>
              <a:rPr lang="en-US" altLang="zh-TW" sz="2400" dirty="0" err="1"/>
              <a:t>Semcon</a:t>
            </a:r>
            <a:r>
              <a:rPr lang="en-US" altLang="zh-TW" sz="2400" dirty="0"/>
              <a:t>, 2017)</a:t>
            </a:r>
          </a:p>
          <a:p>
            <a:pPr>
              <a:lnSpc>
                <a:spcPct val="125000"/>
              </a:lnSpc>
              <a:spcBef>
                <a:spcPts val="300"/>
              </a:spcBef>
              <a:spcAft>
                <a:spcPts val="300"/>
              </a:spcAft>
              <a:buFont typeface="Wingdings" panose="05000000000000000000" pitchFamily="2" charset="2"/>
              <a:buChar char="Ø"/>
            </a:pPr>
            <a:r>
              <a:rPr lang="zh-TW" altLang="en-US" sz="2200" dirty="0"/>
              <a:t>當汽車不讓步時，會顯示一條線；則讓步時變成一個笑臉。</a:t>
            </a:r>
            <a:endParaRPr lang="en-US" altLang="zh-TW" sz="2200" dirty="0"/>
          </a:p>
        </p:txBody>
      </p:sp>
      <p:sp>
        <p:nvSpPr>
          <p:cNvPr id="4" name="投影片編號版面配置區 3">
            <a:extLst>
              <a:ext uri="{FF2B5EF4-FFF2-40B4-BE49-F238E27FC236}">
                <a16:creationId xmlns:a16="http://schemas.microsoft.com/office/drawing/2014/main" id="{AA7FB4A6-8BE2-583A-EBD9-E30D33BDF91A}"/>
              </a:ext>
            </a:extLst>
          </p:cNvPr>
          <p:cNvSpPr>
            <a:spLocks noGrp="1"/>
          </p:cNvSpPr>
          <p:nvPr>
            <p:ph type="sldNum" sz="quarter" idx="12"/>
          </p:nvPr>
        </p:nvSpPr>
        <p:spPr/>
        <p:txBody>
          <a:bodyPr/>
          <a:lstStyle/>
          <a:p>
            <a:fld id="{ADB9A16C-9DC4-47BC-86C3-85660D3CFFBD}" type="slidenum">
              <a:rPr lang="zh-TW" altLang="en-US" smtClean="0"/>
              <a:t>20</a:t>
            </a:fld>
            <a:endParaRPr lang="zh-TW" altLang="en-US"/>
          </a:p>
        </p:txBody>
      </p:sp>
      <p:grpSp>
        <p:nvGrpSpPr>
          <p:cNvPr id="7" name="群組 6">
            <a:extLst>
              <a:ext uri="{FF2B5EF4-FFF2-40B4-BE49-F238E27FC236}">
                <a16:creationId xmlns:a16="http://schemas.microsoft.com/office/drawing/2014/main" id="{51ED8A93-CCBD-4275-98AA-038E907538D9}"/>
              </a:ext>
            </a:extLst>
          </p:cNvPr>
          <p:cNvGrpSpPr/>
          <p:nvPr/>
        </p:nvGrpSpPr>
        <p:grpSpPr>
          <a:xfrm>
            <a:off x="600575" y="3258263"/>
            <a:ext cx="11051809" cy="2429214"/>
            <a:chOff x="662486" y="4142183"/>
            <a:chExt cx="11051809" cy="2429214"/>
          </a:xfrm>
        </p:grpSpPr>
        <p:pic>
          <p:nvPicPr>
            <p:cNvPr id="10" name="圖片 9">
              <a:extLst>
                <a:ext uri="{FF2B5EF4-FFF2-40B4-BE49-F238E27FC236}">
                  <a16:creationId xmlns:a16="http://schemas.microsoft.com/office/drawing/2014/main" id="{1175AE52-5FDB-5024-F528-C6D0276245E0}"/>
                </a:ext>
              </a:extLst>
            </p:cNvPr>
            <p:cNvPicPr>
              <a:picLocks noChangeAspect="1"/>
            </p:cNvPicPr>
            <p:nvPr/>
          </p:nvPicPr>
          <p:blipFill rotWithShape="1">
            <a:blip r:embed="rId2"/>
            <a:srcRect b="81888"/>
            <a:stretch/>
          </p:blipFill>
          <p:spPr>
            <a:xfrm>
              <a:off x="711384" y="4142183"/>
              <a:ext cx="11002911" cy="439977"/>
            </a:xfrm>
            <a:prstGeom prst="rect">
              <a:avLst/>
            </a:prstGeom>
          </p:spPr>
        </p:pic>
        <p:pic>
          <p:nvPicPr>
            <p:cNvPr id="6" name="圖片 5">
              <a:extLst>
                <a:ext uri="{FF2B5EF4-FFF2-40B4-BE49-F238E27FC236}">
                  <a16:creationId xmlns:a16="http://schemas.microsoft.com/office/drawing/2014/main" id="{7B51B7D6-DC95-5761-BD5E-743540392C02}"/>
                </a:ext>
              </a:extLst>
            </p:cNvPr>
            <p:cNvPicPr>
              <a:picLocks noChangeAspect="1"/>
            </p:cNvPicPr>
            <p:nvPr/>
          </p:nvPicPr>
          <p:blipFill rotWithShape="1">
            <a:blip r:embed="rId3"/>
            <a:srcRect b="3370"/>
            <a:stretch/>
          </p:blipFill>
          <p:spPr>
            <a:xfrm>
              <a:off x="662486" y="4537028"/>
              <a:ext cx="11031489" cy="2034369"/>
            </a:xfrm>
            <a:prstGeom prst="rect">
              <a:avLst/>
            </a:prstGeom>
          </p:spPr>
        </p:pic>
      </p:grpSp>
    </p:spTree>
    <p:extLst>
      <p:ext uri="{BB962C8B-B14F-4D97-AF65-F5344CB8AC3E}">
        <p14:creationId xmlns:p14="http://schemas.microsoft.com/office/powerpoint/2010/main" val="927229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en-US" altLang="zh-TW" dirty="0" err="1"/>
              <a:t>eHMI</a:t>
            </a:r>
            <a:r>
              <a:rPr lang="zh-TW" altLang="en-US" dirty="0"/>
              <a:t>類型</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marL="457200" indent="-457200">
              <a:lnSpc>
                <a:spcPct val="125000"/>
              </a:lnSpc>
              <a:spcBef>
                <a:spcPts val="300"/>
              </a:spcBef>
              <a:spcAft>
                <a:spcPts val="300"/>
              </a:spcAft>
              <a:buFont typeface="+mj-lt"/>
              <a:buAutoNum type="arabicPeriod" startAt="5"/>
            </a:pPr>
            <a:r>
              <a:rPr lang="zh-TW" altLang="en-US" sz="2400" b="1" dirty="0"/>
              <a:t>文字</a:t>
            </a:r>
            <a:r>
              <a:rPr lang="en-US" altLang="zh-TW" sz="2400" dirty="0"/>
              <a:t>(</a:t>
            </a:r>
            <a:r>
              <a:rPr lang="zh-TW" altLang="en-US" sz="2400" dirty="0"/>
              <a:t>基於</a:t>
            </a:r>
            <a:r>
              <a:rPr lang="en-US" altLang="zh-TW" sz="2400" dirty="0" err="1"/>
              <a:t>Fridman</a:t>
            </a:r>
            <a:r>
              <a:rPr lang="en-US" altLang="zh-TW" sz="2400" dirty="0"/>
              <a:t> et al.,</a:t>
            </a:r>
            <a:r>
              <a:rPr lang="zh-TW" altLang="en-US" sz="2400" dirty="0"/>
              <a:t> </a:t>
            </a:r>
            <a:r>
              <a:rPr lang="en-US" altLang="zh-TW" sz="2400" dirty="0"/>
              <a:t>2017)</a:t>
            </a:r>
          </a:p>
          <a:p>
            <a:pPr>
              <a:lnSpc>
                <a:spcPct val="125000"/>
              </a:lnSpc>
              <a:spcBef>
                <a:spcPts val="300"/>
              </a:spcBef>
              <a:spcAft>
                <a:spcPts val="300"/>
              </a:spcAft>
              <a:buFont typeface="Wingdings" panose="05000000000000000000" pitchFamily="2" charset="2"/>
              <a:buChar char="Ø"/>
            </a:pPr>
            <a:r>
              <a:rPr lang="zh-TW" altLang="en-US" sz="2200" dirty="0"/>
              <a:t>當汽車不讓步時，會顯示</a:t>
            </a:r>
            <a:r>
              <a:rPr lang="en-US" altLang="zh-TW" sz="2200" dirty="0"/>
              <a:t>DON’T WALK</a:t>
            </a:r>
            <a:r>
              <a:rPr lang="zh-TW" altLang="en-US" sz="2200" dirty="0"/>
              <a:t>；則讓步時變成</a:t>
            </a:r>
            <a:r>
              <a:rPr lang="en-US" altLang="zh-TW" sz="2200" dirty="0"/>
              <a:t>WALK</a:t>
            </a:r>
            <a:r>
              <a:rPr lang="zh-TW" altLang="en-US" sz="2200" dirty="0"/>
              <a:t>。</a:t>
            </a:r>
            <a:endParaRPr lang="en-US" altLang="zh-TW" sz="2200" dirty="0"/>
          </a:p>
        </p:txBody>
      </p:sp>
      <p:sp>
        <p:nvSpPr>
          <p:cNvPr id="4" name="投影片編號版面配置區 3">
            <a:extLst>
              <a:ext uri="{FF2B5EF4-FFF2-40B4-BE49-F238E27FC236}">
                <a16:creationId xmlns:a16="http://schemas.microsoft.com/office/drawing/2014/main" id="{AA7FB4A6-8BE2-583A-EBD9-E30D33BDF91A}"/>
              </a:ext>
            </a:extLst>
          </p:cNvPr>
          <p:cNvSpPr>
            <a:spLocks noGrp="1"/>
          </p:cNvSpPr>
          <p:nvPr>
            <p:ph type="sldNum" sz="quarter" idx="12"/>
          </p:nvPr>
        </p:nvSpPr>
        <p:spPr/>
        <p:txBody>
          <a:bodyPr/>
          <a:lstStyle/>
          <a:p>
            <a:fld id="{ADB9A16C-9DC4-47BC-86C3-85660D3CFFBD}" type="slidenum">
              <a:rPr lang="zh-TW" altLang="en-US" smtClean="0"/>
              <a:t>21</a:t>
            </a:fld>
            <a:endParaRPr lang="zh-TW" altLang="en-US"/>
          </a:p>
        </p:txBody>
      </p:sp>
      <p:grpSp>
        <p:nvGrpSpPr>
          <p:cNvPr id="13" name="群組 12">
            <a:extLst>
              <a:ext uri="{FF2B5EF4-FFF2-40B4-BE49-F238E27FC236}">
                <a16:creationId xmlns:a16="http://schemas.microsoft.com/office/drawing/2014/main" id="{4D782141-5998-8706-247D-7F6470CC906E}"/>
              </a:ext>
            </a:extLst>
          </p:cNvPr>
          <p:cNvGrpSpPr/>
          <p:nvPr/>
        </p:nvGrpSpPr>
        <p:grpSpPr>
          <a:xfrm>
            <a:off x="625024" y="3034743"/>
            <a:ext cx="11002912" cy="2511372"/>
            <a:chOff x="599623" y="4253773"/>
            <a:chExt cx="11002912" cy="2511372"/>
          </a:xfrm>
        </p:grpSpPr>
        <p:pic>
          <p:nvPicPr>
            <p:cNvPr id="10" name="圖片 9">
              <a:extLst>
                <a:ext uri="{FF2B5EF4-FFF2-40B4-BE49-F238E27FC236}">
                  <a16:creationId xmlns:a16="http://schemas.microsoft.com/office/drawing/2014/main" id="{1175AE52-5FDB-5024-F528-C6D0276245E0}"/>
                </a:ext>
              </a:extLst>
            </p:cNvPr>
            <p:cNvPicPr>
              <a:picLocks noChangeAspect="1"/>
            </p:cNvPicPr>
            <p:nvPr/>
          </p:nvPicPr>
          <p:blipFill>
            <a:blip r:embed="rId2"/>
            <a:stretch>
              <a:fillRect/>
            </a:stretch>
          </p:blipFill>
          <p:spPr>
            <a:xfrm>
              <a:off x="599624" y="4253773"/>
              <a:ext cx="11002911" cy="2429214"/>
            </a:xfrm>
            <a:prstGeom prst="rect">
              <a:avLst/>
            </a:prstGeom>
          </p:spPr>
        </p:pic>
        <p:pic>
          <p:nvPicPr>
            <p:cNvPr id="12" name="圖片 11">
              <a:extLst>
                <a:ext uri="{FF2B5EF4-FFF2-40B4-BE49-F238E27FC236}">
                  <a16:creationId xmlns:a16="http://schemas.microsoft.com/office/drawing/2014/main" id="{F7A7C4BF-DA04-391E-7B9B-BC7FCBF0892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9623" y="4661957"/>
              <a:ext cx="10962457" cy="2103188"/>
            </a:xfrm>
            <a:prstGeom prst="rect">
              <a:avLst/>
            </a:prstGeom>
          </p:spPr>
        </p:pic>
      </p:grpSp>
    </p:spTree>
    <p:extLst>
      <p:ext uri="{BB962C8B-B14F-4D97-AF65-F5344CB8AC3E}">
        <p14:creationId xmlns:p14="http://schemas.microsoft.com/office/powerpoint/2010/main" val="1147293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受測者工作</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80" y="1845734"/>
            <a:ext cx="10058400" cy="4321386"/>
          </a:xfrm>
        </p:spPr>
        <p:txBody>
          <a:bodyPr>
            <a:normAutofit/>
          </a:bodyPr>
          <a:lstStyle/>
          <a:p>
            <a:pPr>
              <a:lnSpc>
                <a:spcPct val="125000"/>
              </a:lnSpc>
              <a:spcBef>
                <a:spcPts val="300"/>
              </a:spcBef>
              <a:spcAft>
                <a:spcPts val="300"/>
              </a:spcAft>
              <a:buFont typeface="Wingdings" panose="05000000000000000000" pitchFamily="2" charset="2"/>
              <a:buChar char="Ø"/>
            </a:pPr>
            <a:r>
              <a:rPr lang="zh-TW" altLang="en-US" dirty="0"/>
              <a:t>當受測者覺得可以安全穿越時，執行以下操作：</a:t>
            </a:r>
            <a:endParaRPr lang="en-US" altLang="zh-TW" dirty="0"/>
          </a:p>
          <a:p>
            <a:pPr marL="0" indent="0">
              <a:lnSpc>
                <a:spcPct val="125000"/>
              </a:lnSpc>
              <a:spcBef>
                <a:spcPts val="300"/>
              </a:spcBef>
              <a:spcAft>
                <a:spcPts val="300"/>
              </a:spcAft>
              <a:buNone/>
            </a:pPr>
            <a:r>
              <a:rPr lang="en-US" altLang="zh-TW" dirty="0"/>
              <a:t>(1) </a:t>
            </a:r>
            <a:r>
              <a:rPr lang="zh-TW" altLang="en-US" dirty="0"/>
              <a:t>按遙控器上的按鈕。</a:t>
            </a:r>
            <a:endParaRPr lang="en-US" altLang="zh-TW" dirty="0"/>
          </a:p>
          <a:p>
            <a:pPr marL="0" indent="0">
              <a:lnSpc>
                <a:spcPct val="125000"/>
              </a:lnSpc>
              <a:spcBef>
                <a:spcPts val="300"/>
              </a:spcBef>
              <a:spcAft>
                <a:spcPts val="300"/>
              </a:spcAft>
              <a:buNone/>
            </a:pPr>
            <a:r>
              <a:rPr lang="en-US" altLang="zh-TW" dirty="0"/>
              <a:t>(2) </a:t>
            </a:r>
            <a:r>
              <a:rPr lang="zh-TW" altLang="en-US" dirty="0"/>
              <a:t>只要​​受測者覺得安全，就一直按住按鈕。</a:t>
            </a:r>
            <a:endParaRPr lang="en-US" altLang="zh-TW" dirty="0"/>
          </a:p>
          <a:p>
            <a:pPr marL="0" indent="0">
              <a:lnSpc>
                <a:spcPct val="125000"/>
              </a:lnSpc>
              <a:spcBef>
                <a:spcPts val="300"/>
              </a:spcBef>
              <a:spcAft>
                <a:spcPts val="300"/>
              </a:spcAft>
              <a:buNone/>
            </a:pPr>
            <a:r>
              <a:rPr lang="en-US" altLang="zh-TW" dirty="0"/>
              <a:t>(3) </a:t>
            </a:r>
            <a:r>
              <a:rPr lang="zh-TW" altLang="en-US" dirty="0"/>
              <a:t>當受測者不再感到可以安全通過時，鬆開按鈕。</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以</a:t>
            </a:r>
            <a:r>
              <a:rPr lang="en-US" altLang="zh-TW" dirty="0"/>
              <a:t>45Hz</a:t>
            </a:r>
            <a:r>
              <a:rPr lang="zh-TW" altLang="en-US" dirty="0"/>
              <a:t>的頻率紀錄按鈕狀態</a:t>
            </a:r>
            <a:r>
              <a:rPr lang="en-US" altLang="zh-TW" dirty="0"/>
              <a:t>(</a:t>
            </a:r>
            <a:r>
              <a:rPr lang="zh-TW" altLang="en-US" dirty="0"/>
              <a:t>按下或沒按下</a:t>
            </a:r>
            <a:r>
              <a:rPr lang="en-US" altLang="zh-TW" dirty="0"/>
              <a:t>)</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該任務在沒有 </a:t>
            </a:r>
            <a:r>
              <a:rPr lang="en-US" altLang="zh-TW" dirty="0" err="1"/>
              <a:t>eHMI</a:t>
            </a:r>
            <a:r>
              <a:rPr lang="en-US" altLang="zh-TW" dirty="0"/>
              <a:t> </a:t>
            </a:r>
            <a:r>
              <a:rPr lang="zh-TW" altLang="en-US" dirty="0"/>
              <a:t>的情況下進行了 </a:t>
            </a:r>
            <a:r>
              <a:rPr lang="en-US" altLang="zh-TW" dirty="0"/>
              <a:t>3 </a:t>
            </a:r>
            <a:r>
              <a:rPr lang="zh-TW" altLang="en-US" dirty="0"/>
              <a:t>分鐘的練習。</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受測者與約</a:t>
            </a:r>
            <a:r>
              <a:rPr lang="en-US" altLang="zh-TW" dirty="0"/>
              <a:t>340</a:t>
            </a:r>
            <a:r>
              <a:rPr lang="zh-TW" altLang="en-US" dirty="0"/>
              <a:t>輛汽車互動，有</a:t>
            </a:r>
            <a:r>
              <a:rPr lang="en-US" altLang="zh-TW" dirty="0"/>
              <a:t>45</a:t>
            </a:r>
            <a:r>
              <a:rPr lang="zh-TW" altLang="en-US" dirty="0"/>
              <a:t>輛</a:t>
            </a:r>
            <a:r>
              <a:rPr lang="en-US" altLang="zh-TW" dirty="0"/>
              <a:t>(5</a:t>
            </a:r>
            <a:r>
              <a:rPr lang="zh-TW" altLang="en-US" dirty="0"/>
              <a:t>個</a:t>
            </a:r>
            <a:r>
              <a:rPr lang="en-US" altLang="zh-TW" dirty="0" err="1"/>
              <a:t>eHMIs</a:t>
            </a:r>
            <a:r>
              <a:rPr lang="en-US" altLang="zh-TW" dirty="0"/>
              <a:t> × 3 </a:t>
            </a:r>
            <a:r>
              <a:rPr lang="zh-TW" altLang="en-US" dirty="0"/>
              <a:t>個車輛尺寸 </a:t>
            </a:r>
            <a:r>
              <a:rPr lang="en-US" altLang="zh-TW" dirty="0"/>
              <a:t>× 3 </a:t>
            </a:r>
            <a:r>
              <a:rPr lang="zh-TW" altLang="en-US" dirty="0"/>
              <a:t>個呈現介面的時序</a:t>
            </a:r>
            <a:r>
              <a:rPr lang="en-US" altLang="zh-TW" dirty="0"/>
              <a:t>)</a:t>
            </a:r>
            <a:r>
              <a:rPr lang="zh-TW" altLang="en-US" dirty="0"/>
              <a:t>讓步車輛及</a:t>
            </a:r>
            <a:r>
              <a:rPr lang="en-US" altLang="zh-TW" dirty="0"/>
              <a:t>45</a:t>
            </a:r>
            <a:r>
              <a:rPr lang="zh-TW" altLang="en-US" dirty="0"/>
              <a:t>輛</a:t>
            </a:r>
            <a:r>
              <a:rPr lang="en-US" altLang="zh-TW" dirty="0"/>
              <a:t>(5</a:t>
            </a:r>
            <a:r>
              <a:rPr lang="zh-TW" altLang="en-US" dirty="0"/>
              <a:t>個</a:t>
            </a:r>
            <a:r>
              <a:rPr lang="en-US" altLang="zh-TW" dirty="0" err="1"/>
              <a:t>eHMIs</a:t>
            </a:r>
            <a:r>
              <a:rPr lang="en-US" altLang="zh-TW" dirty="0"/>
              <a:t> × 3 </a:t>
            </a:r>
            <a:r>
              <a:rPr lang="zh-TW" altLang="en-US" dirty="0"/>
              <a:t>個車輛尺寸 </a:t>
            </a:r>
            <a:r>
              <a:rPr lang="en-US" altLang="zh-TW" dirty="0"/>
              <a:t>× 3 </a:t>
            </a:r>
            <a:r>
              <a:rPr lang="zh-TW" altLang="en-US" dirty="0"/>
              <a:t>次重複</a:t>
            </a:r>
            <a:r>
              <a:rPr lang="en-US" altLang="zh-TW" dirty="0"/>
              <a:t>)</a:t>
            </a:r>
            <a:r>
              <a:rPr lang="zh-TW" altLang="en-US" dirty="0"/>
              <a:t>不讓步車輛，其餘的車輛皆為填充車輛，填充車輛不會讓步，以 </a:t>
            </a:r>
            <a:r>
              <a:rPr lang="en-US" altLang="zh-TW" dirty="0"/>
              <a:t>50 </a:t>
            </a:r>
            <a:r>
              <a:rPr lang="zh-TW" altLang="en-US" dirty="0"/>
              <a:t>公里</a:t>
            </a:r>
            <a:r>
              <a:rPr lang="en-US" altLang="zh-TW" dirty="0"/>
              <a:t>/</a:t>
            </a:r>
            <a:r>
              <a:rPr lang="zh-TW" altLang="en-US" dirty="0"/>
              <a:t>小時的速度行駛，之間的距離是隨機的。</a:t>
            </a:r>
            <a:endParaRPr lang="en-US" altLang="zh-TW" dirty="0"/>
          </a:p>
          <a:p>
            <a:pPr marL="0" indent="0">
              <a:lnSpc>
                <a:spcPct val="125000"/>
              </a:lnSpc>
              <a:spcBef>
                <a:spcPts val="300"/>
              </a:spcBef>
              <a:spcAft>
                <a:spcPts val="300"/>
              </a:spcAft>
              <a:buNone/>
            </a:pPr>
            <a:endParaRPr lang="en-US" altLang="zh-TW" dirty="0"/>
          </a:p>
        </p:txBody>
      </p:sp>
      <p:sp>
        <p:nvSpPr>
          <p:cNvPr id="4" name="投影片編號版面配置區 3">
            <a:extLst>
              <a:ext uri="{FF2B5EF4-FFF2-40B4-BE49-F238E27FC236}">
                <a16:creationId xmlns:a16="http://schemas.microsoft.com/office/drawing/2014/main" id="{AA7FB4A6-8BE2-583A-EBD9-E30D33BDF91A}"/>
              </a:ext>
            </a:extLst>
          </p:cNvPr>
          <p:cNvSpPr>
            <a:spLocks noGrp="1"/>
          </p:cNvSpPr>
          <p:nvPr>
            <p:ph type="sldNum" sz="quarter" idx="12"/>
          </p:nvPr>
        </p:nvSpPr>
        <p:spPr/>
        <p:txBody>
          <a:bodyPr/>
          <a:lstStyle/>
          <a:p>
            <a:fld id="{ADB9A16C-9DC4-47BC-86C3-85660D3CFFBD}" type="slidenum">
              <a:rPr lang="zh-TW" altLang="en-US" smtClean="0"/>
              <a:t>22</a:t>
            </a:fld>
            <a:endParaRPr lang="zh-TW" altLang="en-US"/>
          </a:p>
        </p:txBody>
      </p:sp>
    </p:spTree>
    <p:extLst>
      <p:ext uri="{BB962C8B-B14F-4D97-AF65-F5344CB8AC3E}">
        <p14:creationId xmlns:p14="http://schemas.microsoft.com/office/powerpoint/2010/main" val="1351393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受測者工作</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80" y="1845734"/>
            <a:ext cx="10058400" cy="4321386"/>
          </a:xfrm>
        </p:spPr>
        <p:txBody>
          <a:bodyPr>
            <a:normAutofit/>
          </a:bodyPr>
          <a:lstStyle/>
          <a:p>
            <a:pPr>
              <a:lnSpc>
                <a:spcPct val="125000"/>
              </a:lnSpc>
              <a:spcBef>
                <a:spcPts val="300"/>
              </a:spcBef>
              <a:spcAft>
                <a:spcPts val="300"/>
              </a:spcAft>
              <a:buFont typeface="Wingdings" panose="05000000000000000000" pitchFamily="2" charset="2"/>
              <a:buChar char="Ø"/>
            </a:pPr>
            <a:r>
              <a:rPr lang="zh-TW" altLang="en-US" dirty="0"/>
              <a:t>共分成五組</a:t>
            </a:r>
            <a:r>
              <a:rPr lang="en-US" altLang="zh-TW" dirty="0"/>
              <a:t>(</a:t>
            </a:r>
            <a:r>
              <a:rPr lang="zh-TW" altLang="en-US" dirty="0"/>
              <a:t>依</a:t>
            </a:r>
            <a:r>
              <a:rPr lang="en-US" altLang="zh-TW" dirty="0" err="1"/>
              <a:t>eHMI</a:t>
            </a:r>
            <a:r>
              <a:rPr lang="zh-TW" altLang="en-US" dirty="0"/>
              <a:t>類型分組</a:t>
            </a:r>
            <a:r>
              <a:rPr lang="en-US" altLang="zh-TW" dirty="0"/>
              <a:t>)</a:t>
            </a:r>
            <a:r>
              <a:rPr lang="zh-TW" altLang="en-US" dirty="0"/>
              <a:t>，每組之間休息</a:t>
            </a:r>
            <a:r>
              <a:rPr lang="en-US" altLang="zh-TW" dirty="0"/>
              <a:t>2</a:t>
            </a:r>
            <a:r>
              <a:rPr lang="zh-TW" altLang="en-US" dirty="0"/>
              <a:t>分鐘。</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每一組中有</a:t>
            </a:r>
            <a:r>
              <a:rPr lang="en-US" altLang="zh-TW" dirty="0"/>
              <a:t>9</a:t>
            </a:r>
            <a:r>
              <a:rPr lang="zh-TW" altLang="en-US" dirty="0"/>
              <a:t>波車潮，每一波車潮由</a:t>
            </a:r>
            <a:r>
              <a:rPr lang="en-US" altLang="zh-TW" dirty="0"/>
              <a:t>7~8</a:t>
            </a:r>
            <a:r>
              <a:rPr lang="zh-TW" altLang="en-US" dirty="0"/>
              <a:t>輛車組成，其中包括一輛讓步車、一輛不讓步車及</a:t>
            </a:r>
            <a:r>
              <a:rPr lang="en-US" altLang="zh-TW" dirty="0"/>
              <a:t>5~6</a:t>
            </a:r>
            <a:r>
              <a:rPr lang="zh-TW" altLang="en-US" dirty="0"/>
              <a:t>輛填充車輛。</a:t>
            </a: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marL="0" indent="0">
              <a:lnSpc>
                <a:spcPct val="125000"/>
              </a:lnSpc>
              <a:spcBef>
                <a:spcPts val="300"/>
              </a:spcBef>
              <a:spcAft>
                <a:spcPts val="300"/>
              </a:spcAft>
              <a:buNone/>
            </a:pPr>
            <a:endParaRPr lang="en-US" altLang="zh-TW" dirty="0"/>
          </a:p>
        </p:txBody>
      </p:sp>
      <p:sp>
        <p:nvSpPr>
          <p:cNvPr id="4" name="投影片編號版面配置區 3">
            <a:extLst>
              <a:ext uri="{FF2B5EF4-FFF2-40B4-BE49-F238E27FC236}">
                <a16:creationId xmlns:a16="http://schemas.microsoft.com/office/drawing/2014/main" id="{AA7FB4A6-8BE2-583A-EBD9-E30D33BDF91A}"/>
              </a:ext>
            </a:extLst>
          </p:cNvPr>
          <p:cNvSpPr>
            <a:spLocks noGrp="1"/>
          </p:cNvSpPr>
          <p:nvPr>
            <p:ph type="sldNum" sz="quarter" idx="12"/>
          </p:nvPr>
        </p:nvSpPr>
        <p:spPr/>
        <p:txBody>
          <a:bodyPr/>
          <a:lstStyle/>
          <a:p>
            <a:fld id="{ADB9A16C-9DC4-47BC-86C3-85660D3CFFBD}" type="slidenum">
              <a:rPr lang="zh-TW" altLang="en-US" smtClean="0"/>
              <a:t>23</a:t>
            </a:fld>
            <a:endParaRPr lang="zh-TW" altLang="en-US"/>
          </a:p>
        </p:txBody>
      </p:sp>
      <p:pic>
        <p:nvPicPr>
          <p:cNvPr id="6" name="圖片 5">
            <a:extLst>
              <a:ext uri="{FF2B5EF4-FFF2-40B4-BE49-F238E27FC236}">
                <a16:creationId xmlns:a16="http://schemas.microsoft.com/office/drawing/2014/main" id="{10218DCE-292B-6A70-AB16-1099C41021B1}"/>
              </a:ext>
            </a:extLst>
          </p:cNvPr>
          <p:cNvPicPr>
            <a:picLocks noChangeAspect="1"/>
          </p:cNvPicPr>
          <p:nvPr/>
        </p:nvPicPr>
        <p:blipFill>
          <a:blip r:embed="rId3"/>
          <a:stretch>
            <a:fillRect/>
          </a:stretch>
        </p:blipFill>
        <p:spPr>
          <a:xfrm>
            <a:off x="2087563" y="3161646"/>
            <a:ext cx="8468907" cy="1689561"/>
          </a:xfrm>
          <a:prstGeom prst="rect">
            <a:avLst/>
          </a:prstGeom>
        </p:spPr>
      </p:pic>
    </p:spTree>
    <p:extLst>
      <p:ext uri="{BB962C8B-B14F-4D97-AF65-F5344CB8AC3E}">
        <p14:creationId xmlns:p14="http://schemas.microsoft.com/office/powerpoint/2010/main" val="552576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流程</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受測者簽署實驗同意書。</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使用頭戴顯示器會導致噁心、頭痛或其他不適，建議不要使用超過 </a:t>
            </a:r>
            <a:r>
              <a:rPr lang="en-US" altLang="zh-TW" dirty="0"/>
              <a:t>1 </a:t>
            </a:r>
            <a:r>
              <a:rPr lang="zh-TW" altLang="en-US" dirty="0"/>
              <a:t>小時</a:t>
            </a:r>
            <a:r>
              <a:rPr lang="en-US" altLang="zh-TW" dirty="0"/>
              <a:t>(</a:t>
            </a:r>
            <a:r>
              <a:rPr lang="en-US" altLang="zh-TW" dirty="0" err="1"/>
              <a:t>Karner</a:t>
            </a:r>
            <a:r>
              <a:rPr lang="en-US" altLang="zh-TW" dirty="0"/>
              <a:t>, 2017)</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受測者在實驗休息中填寫痛苦量表</a:t>
            </a:r>
            <a:r>
              <a:rPr lang="en-US" altLang="zh-TW" dirty="0"/>
              <a:t>(MISC</a:t>
            </a:r>
            <a:r>
              <a:rPr lang="zh-TW" altLang="en-US" dirty="0"/>
              <a:t>；</a:t>
            </a:r>
            <a:r>
              <a:rPr lang="nl-NL" altLang="zh-TW" dirty="0"/>
              <a:t>Emmerik, De Vries, &amp; Bos, 2011</a:t>
            </a:r>
            <a:r>
              <a:rPr lang="en-US" altLang="zh-TW" dirty="0"/>
              <a:t>)</a:t>
            </a:r>
            <a:r>
              <a:rPr lang="zh-TW" altLang="en-US" dirty="0"/>
              <a:t>，以表明受測者的幸福感，確保實驗是在安全和負責任的狀況下，並監測受測者是否對模擬器感到不適。</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實驗結束後，受測者填寫一份用於測量對界面理解力和偏好的問卷。</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實驗約</a:t>
            </a:r>
            <a:r>
              <a:rPr lang="en-US" altLang="zh-TW" dirty="0"/>
              <a:t>1</a:t>
            </a:r>
            <a:r>
              <a:rPr lang="zh-TW" altLang="en-US" dirty="0"/>
              <a:t>小時。</a:t>
            </a: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p:txBody>
      </p:sp>
      <p:sp>
        <p:nvSpPr>
          <p:cNvPr id="4" name="投影片編號版面配置區 3">
            <a:extLst>
              <a:ext uri="{FF2B5EF4-FFF2-40B4-BE49-F238E27FC236}">
                <a16:creationId xmlns:a16="http://schemas.microsoft.com/office/drawing/2014/main" id="{AA7FB4A6-8BE2-583A-EBD9-E30D33BDF91A}"/>
              </a:ext>
            </a:extLst>
          </p:cNvPr>
          <p:cNvSpPr>
            <a:spLocks noGrp="1"/>
          </p:cNvSpPr>
          <p:nvPr>
            <p:ph type="sldNum" sz="quarter" idx="12"/>
          </p:nvPr>
        </p:nvSpPr>
        <p:spPr/>
        <p:txBody>
          <a:bodyPr/>
          <a:lstStyle/>
          <a:p>
            <a:fld id="{ADB9A16C-9DC4-47BC-86C3-85660D3CFFBD}" type="slidenum">
              <a:rPr lang="zh-TW" altLang="en-US" smtClean="0"/>
              <a:t>24</a:t>
            </a:fld>
            <a:endParaRPr lang="zh-TW" altLang="en-US"/>
          </a:p>
        </p:txBody>
      </p:sp>
    </p:spTree>
    <p:extLst>
      <p:ext uri="{BB962C8B-B14F-4D97-AF65-F5344CB8AC3E}">
        <p14:creationId xmlns:p14="http://schemas.microsoft.com/office/powerpoint/2010/main" val="2841817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實驗設計</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normAutofit/>
          </a:bodyPr>
          <a:lstStyle/>
          <a:p>
            <a:pPr>
              <a:lnSpc>
                <a:spcPct val="125000"/>
              </a:lnSpc>
              <a:spcBef>
                <a:spcPts val="300"/>
              </a:spcBef>
              <a:spcAft>
                <a:spcPts val="300"/>
              </a:spcAft>
              <a:buFont typeface="Wingdings" panose="05000000000000000000" pitchFamily="2" charset="2"/>
              <a:buChar char="Ø"/>
            </a:pPr>
            <a:r>
              <a:rPr lang="zh-TW" altLang="en-US" dirty="0"/>
              <a:t>自變項：</a:t>
            </a:r>
            <a:endParaRPr lang="en-US" altLang="zh-TW" dirty="0"/>
          </a:p>
          <a:p>
            <a:pPr marL="749808" lvl="1" indent="-457200">
              <a:lnSpc>
                <a:spcPct val="125000"/>
              </a:lnSpc>
              <a:spcBef>
                <a:spcPts val="300"/>
              </a:spcBef>
              <a:spcAft>
                <a:spcPts val="300"/>
              </a:spcAft>
              <a:buFont typeface="+mj-lt"/>
              <a:buAutoNum type="arabicPeriod"/>
            </a:pPr>
            <a:r>
              <a:rPr lang="zh-TW" altLang="en-US" dirty="0"/>
              <a:t>車輛尺寸</a:t>
            </a:r>
            <a:r>
              <a:rPr lang="en-US" altLang="zh-TW" dirty="0"/>
              <a:t>(</a:t>
            </a:r>
            <a:r>
              <a:rPr lang="zh-TW" altLang="en-US" dirty="0"/>
              <a:t>大型、中型、小型</a:t>
            </a:r>
            <a:r>
              <a:rPr lang="en-US" altLang="zh-TW" dirty="0"/>
              <a:t>)</a:t>
            </a:r>
          </a:p>
          <a:p>
            <a:pPr marL="749808" lvl="1" indent="-457200">
              <a:lnSpc>
                <a:spcPct val="125000"/>
              </a:lnSpc>
              <a:spcBef>
                <a:spcPts val="300"/>
              </a:spcBef>
              <a:spcAft>
                <a:spcPts val="300"/>
              </a:spcAft>
              <a:buFont typeface="+mj-lt"/>
              <a:buAutoNum type="arabicPeriod"/>
            </a:pPr>
            <a:r>
              <a:rPr lang="en-US" altLang="zh-TW" dirty="0" err="1"/>
              <a:t>eHMI</a:t>
            </a:r>
            <a:r>
              <a:rPr lang="zh-TW" altLang="en-US" dirty="0"/>
              <a:t>類型</a:t>
            </a:r>
            <a:r>
              <a:rPr lang="en-US" altLang="zh-TW" dirty="0"/>
              <a:t>(</a:t>
            </a:r>
            <a:r>
              <a:rPr lang="zh-TW" altLang="en-US" dirty="0"/>
              <a:t>無、前煞車燈、動畫、笑臉、文字</a:t>
            </a:r>
            <a:r>
              <a:rPr lang="en-US" altLang="zh-TW" dirty="0"/>
              <a:t>)</a:t>
            </a:r>
          </a:p>
          <a:p>
            <a:pPr marL="749808" lvl="1" indent="-457200">
              <a:lnSpc>
                <a:spcPct val="125000"/>
              </a:lnSpc>
              <a:spcBef>
                <a:spcPts val="300"/>
              </a:spcBef>
              <a:spcAft>
                <a:spcPts val="300"/>
              </a:spcAft>
              <a:buFont typeface="+mj-lt"/>
              <a:buAutoNum type="arabicPeriod"/>
            </a:pPr>
            <a:r>
              <a:rPr lang="zh-TW" altLang="en-US" dirty="0"/>
              <a:t>車輛狀態</a:t>
            </a:r>
            <a:r>
              <a:rPr lang="en-US" altLang="zh-TW" dirty="0"/>
              <a:t>(</a:t>
            </a:r>
            <a:r>
              <a:rPr lang="zh-TW" altLang="en-US" dirty="0"/>
              <a:t>讓步、不讓步</a:t>
            </a:r>
            <a:r>
              <a:rPr lang="en-US" altLang="zh-TW" dirty="0"/>
              <a:t>) </a:t>
            </a:r>
          </a:p>
          <a:p>
            <a:pPr marL="749808" lvl="1" indent="-457200">
              <a:lnSpc>
                <a:spcPct val="125000"/>
              </a:lnSpc>
              <a:spcBef>
                <a:spcPts val="300"/>
              </a:spcBef>
              <a:spcAft>
                <a:spcPts val="300"/>
              </a:spcAft>
              <a:buFont typeface="+mj-lt"/>
              <a:buAutoNum type="arabicPeriod"/>
            </a:pPr>
            <a:r>
              <a:rPr lang="zh-TW" altLang="en-US" dirty="0"/>
              <a:t>讓步時，轉換介面的時序</a:t>
            </a:r>
            <a:r>
              <a:rPr lang="en-US" altLang="zh-TW" dirty="0"/>
              <a:t>(</a:t>
            </a:r>
            <a:r>
              <a:rPr lang="zh-TW" altLang="en-US" dirty="0"/>
              <a:t>早期、中期、晚期</a:t>
            </a:r>
            <a:r>
              <a:rPr lang="en-US" altLang="zh-TW" dirty="0"/>
              <a:t>)</a:t>
            </a:r>
          </a:p>
          <a:p>
            <a:pPr>
              <a:lnSpc>
                <a:spcPct val="125000"/>
              </a:lnSpc>
              <a:spcBef>
                <a:spcPts val="300"/>
              </a:spcBef>
              <a:spcAft>
                <a:spcPts val="300"/>
              </a:spcAft>
              <a:buFont typeface="Wingdings" panose="05000000000000000000" pitchFamily="2" charset="2"/>
              <a:buChar char="Ø"/>
            </a:pPr>
            <a:r>
              <a:rPr lang="zh-TW" altLang="en-US" dirty="0"/>
              <a:t>依變項：</a:t>
            </a:r>
            <a:endParaRPr lang="en-US" altLang="zh-TW" dirty="0"/>
          </a:p>
          <a:p>
            <a:pPr marL="749808" lvl="1" indent="-457200">
              <a:lnSpc>
                <a:spcPct val="125000"/>
              </a:lnSpc>
              <a:spcBef>
                <a:spcPts val="300"/>
              </a:spcBef>
              <a:spcAft>
                <a:spcPts val="300"/>
              </a:spcAft>
              <a:buFont typeface="+mj-lt"/>
              <a:buAutoNum type="arabicPeriod"/>
            </a:pPr>
            <a:r>
              <a:rPr lang="zh-TW" altLang="en-US" dirty="0"/>
              <a:t>安全感百分比：按下按鈕的總時間除以車輛駕駛時間</a:t>
            </a:r>
            <a:endParaRPr lang="en-US" altLang="zh-TW" dirty="0"/>
          </a:p>
          <a:p>
            <a:pPr marL="749808" lvl="1" indent="-457200">
              <a:lnSpc>
                <a:spcPct val="125000"/>
              </a:lnSpc>
              <a:spcBef>
                <a:spcPts val="300"/>
              </a:spcBef>
              <a:spcAft>
                <a:spcPts val="300"/>
              </a:spcAft>
              <a:buFont typeface="+mj-lt"/>
              <a:buAutoNum type="arabicPeriod"/>
            </a:pPr>
            <a:r>
              <a:rPr lang="zh-TW" altLang="en-US" dirty="0"/>
              <a:t>介面理解力：</a:t>
            </a:r>
            <a:r>
              <a:rPr lang="en-US" altLang="zh-TW" dirty="0"/>
              <a:t>yes</a:t>
            </a:r>
            <a:r>
              <a:rPr lang="zh-TW" altLang="en-US" dirty="0"/>
              <a:t>、</a:t>
            </a:r>
            <a:r>
              <a:rPr lang="en-US" altLang="zh-TW" dirty="0"/>
              <a:t>not sure</a:t>
            </a:r>
            <a:r>
              <a:rPr lang="zh-TW" altLang="en-US" dirty="0"/>
              <a:t>、</a:t>
            </a:r>
            <a:r>
              <a:rPr lang="en-US" altLang="zh-TW" dirty="0"/>
              <a:t>no</a:t>
            </a:r>
          </a:p>
          <a:p>
            <a:pPr marL="749808" lvl="1" indent="-457200">
              <a:lnSpc>
                <a:spcPct val="125000"/>
              </a:lnSpc>
              <a:spcBef>
                <a:spcPts val="300"/>
              </a:spcBef>
              <a:spcAft>
                <a:spcPts val="300"/>
              </a:spcAft>
              <a:buFont typeface="+mj-lt"/>
              <a:buAutoNum type="arabicPeriod"/>
            </a:pPr>
            <a:r>
              <a:rPr lang="zh-TW" altLang="en-US" dirty="0"/>
              <a:t>介面的偏好：</a:t>
            </a:r>
            <a:r>
              <a:rPr lang="en-US" altLang="zh-TW" dirty="0"/>
              <a:t>5</a:t>
            </a:r>
            <a:r>
              <a:rPr lang="zh-TW" altLang="en-US" dirty="0"/>
              <a:t>點量表</a:t>
            </a:r>
            <a:r>
              <a:rPr lang="en-US" altLang="zh-TW" dirty="0"/>
              <a:t>(1</a:t>
            </a:r>
            <a:r>
              <a:rPr lang="zh-TW" altLang="en-US" dirty="0"/>
              <a:t>：最喜歡，</a:t>
            </a:r>
            <a:r>
              <a:rPr lang="en-US" altLang="zh-TW" dirty="0"/>
              <a:t>5</a:t>
            </a:r>
            <a:r>
              <a:rPr lang="zh-TW" altLang="en-US" dirty="0"/>
              <a:t>：最不喜歡</a:t>
            </a:r>
            <a:r>
              <a:rPr lang="en-US" altLang="zh-TW" dirty="0"/>
              <a:t>)</a:t>
            </a:r>
          </a:p>
          <a:p>
            <a:pPr marL="749808" lvl="1" indent="-457200">
              <a:lnSpc>
                <a:spcPct val="125000"/>
              </a:lnSpc>
              <a:spcBef>
                <a:spcPts val="300"/>
              </a:spcBef>
              <a:spcAft>
                <a:spcPts val="300"/>
              </a:spcAft>
              <a:buFont typeface="+mj-lt"/>
              <a:buAutoNum type="arabicPeriod"/>
            </a:pPr>
            <a:endParaRPr lang="zh-TW" altLang="en-US" dirty="0"/>
          </a:p>
        </p:txBody>
      </p:sp>
      <p:sp>
        <p:nvSpPr>
          <p:cNvPr id="4" name="投影片編號版面配置區 3">
            <a:extLst>
              <a:ext uri="{FF2B5EF4-FFF2-40B4-BE49-F238E27FC236}">
                <a16:creationId xmlns:a16="http://schemas.microsoft.com/office/drawing/2014/main" id="{AA7FB4A6-8BE2-583A-EBD9-E30D33BDF91A}"/>
              </a:ext>
            </a:extLst>
          </p:cNvPr>
          <p:cNvSpPr>
            <a:spLocks noGrp="1"/>
          </p:cNvSpPr>
          <p:nvPr>
            <p:ph type="sldNum" sz="quarter" idx="12"/>
          </p:nvPr>
        </p:nvSpPr>
        <p:spPr/>
        <p:txBody>
          <a:bodyPr/>
          <a:lstStyle/>
          <a:p>
            <a:fld id="{ADB9A16C-9DC4-47BC-86C3-85660D3CFFBD}" type="slidenum">
              <a:rPr lang="zh-TW" altLang="en-US" smtClean="0"/>
              <a:t>25</a:t>
            </a:fld>
            <a:endParaRPr lang="zh-TW" altLang="en-US"/>
          </a:p>
        </p:txBody>
      </p:sp>
    </p:spTree>
    <p:extLst>
      <p:ext uri="{BB962C8B-B14F-4D97-AF65-F5344CB8AC3E}">
        <p14:creationId xmlns:p14="http://schemas.microsoft.com/office/powerpoint/2010/main" val="880312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dirty="0"/>
              <a:t>不讓步</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normAutofit lnSpcReduction="10000"/>
          </a:bodyPr>
          <a:lstStyle/>
          <a:p>
            <a:pPr>
              <a:lnSpc>
                <a:spcPct val="125000"/>
              </a:lnSpc>
              <a:spcBef>
                <a:spcPts val="300"/>
              </a:spcBef>
              <a:spcAft>
                <a:spcPts val="300"/>
              </a:spcAft>
              <a:buFont typeface="Wingdings" panose="05000000000000000000" pitchFamily="2" charset="2"/>
              <a:buChar char="Ø"/>
            </a:pPr>
            <a:r>
              <a:rPr lang="en-US" altLang="zh-TW" dirty="0" err="1"/>
              <a:t>eHMI</a:t>
            </a:r>
            <a:r>
              <a:rPr lang="zh-TW" altLang="en-US" dirty="0"/>
              <a:t>類型對安全感百分比沒有顯著影響</a:t>
            </a:r>
            <a:r>
              <a:rPr lang="en-US" altLang="zh-TW" dirty="0"/>
              <a:t>(F(4,108) = 1.61, p = 0.176)</a:t>
            </a:r>
          </a:p>
          <a:p>
            <a:pPr>
              <a:lnSpc>
                <a:spcPct val="125000"/>
              </a:lnSpc>
              <a:spcBef>
                <a:spcPts val="300"/>
              </a:spcBef>
              <a:spcAft>
                <a:spcPts val="300"/>
              </a:spcAft>
              <a:buFont typeface="Wingdings" panose="05000000000000000000" pitchFamily="2" charset="2"/>
              <a:buChar char="Ø"/>
            </a:pPr>
            <a:r>
              <a:rPr lang="zh-TW" altLang="en-US" b="1" dirty="0"/>
              <a:t>車輛尺寸對安全感百分比有顯著影響</a:t>
            </a:r>
            <a:r>
              <a:rPr lang="en-US" altLang="zh-TW" b="1" dirty="0"/>
              <a:t>(F(2,54) = 7.74, p = 0.001)</a:t>
            </a:r>
          </a:p>
          <a:p>
            <a:pPr marL="0" indent="0">
              <a:lnSpc>
                <a:spcPct val="125000"/>
              </a:lnSpc>
              <a:spcBef>
                <a:spcPts val="300"/>
              </a:spcBef>
              <a:spcAft>
                <a:spcPts val="300"/>
              </a:spcAft>
              <a:buNone/>
            </a:pPr>
            <a:r>
              <a:rPr lang="zh-TW" altLang="en-US" dirty="0"/>
              <a:t>→車輛尺寸越大，安全感百分比越低</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車輛尺寸與</a:t>
            </a:r>
            <a:r>
              <a:rPr lang="en-US" altLang="zh-TW" dirty="0" err="1"/>
              <a:t>eHMI</a:t>
            </a:r>
            <a:r>
              <a:rPr lang="zh-TW" altLang="en-US" dirty="0"/>
              <a:t>類型對安全感百分比沒有顯著交互作用</a:t>
            </a:r>
            <a:r>
              <a:rPr lang="en-US" altLang="zh-TW" dirty="0"/>
              <a:t>(F(8, 216) = 1.40, p = 0.197)</a:t>
            </a:r>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r>
              <a:rPr lang="zh-TW" altLang="en-US" b="1" u="sng" dirty="0"/>
              <a:t>成對比較顯示：</a:t>
            </a:r>
            <a:endParaRPr lang="en-US" altLang="zh-TW" b="1" u="sng" dirty="0"/>
          </a:p>
          <a:p>
            <a:pPr>
              <a:lnSpc>
                <a:spcPct val="125000"/>
              </a:lnSpc>
              <a:spcBef>
                <a:spcPts val="300"/>
              </a:spcBef>
              <a:spcAft>
                <a:spcPts val="300"/>
              </a:spcAft>
              <a:buFont typeface="Wingdings" panose="05000000000000000000" pitchFamily="2" charset="2"/>
              <a:buChar char="ü"/>
            </a:pPr>
            <a:r>
              <a:rPr lang="zh-TW" altLang="en-US" dirty="0"/>
              <a:t>小型</a:t>
            </a:r>
            <a:r>
              <a:rPr lang="en-US" altLang="zh-TW" dirty="0"/>
              <a:t>(Smart)</a:t>
            </a:r>
            <a:r>
              <a:rPr lang="zh-TW" altLang="en-US" dirty="0"/>
              <a:t>和大型</a:t>
            </a:r>
            <a:r>
              <a:rPr lang="en-US" altLang="zh-TW" dirty="0"/>
              <a:t>(Ford)</a:t>
            </a:r>
            <a:r>
              <a:rPr lang="zh-TW" altLang="en-US" dirty="0"/>
              <a:t>之間存在顯著差異</a:t>
            </a:r>
            <a:r>
              <a:rPr lang="en-US" altLang="zh-TW" dirty="0"/>
              <a:t>(</a:t>
            </a:r>
            <a:r>
              <a:rPr lang="fr-FR" altLang="zh-TW" dirty="0"/>
              <a:t>t(27) = 3.39, p = </a:t>
            </a:r>
            <a:r>
              <a:rPr lang="en-US" altLang="zh-TW" dirty="0"/>
              <a:t>0</a:t>
            </a:r>
            <a:r>
              <a:rPr lang="fr-FR" altLang="zh-TW" dirty="0"/>
              <a:t>.002</a:t>
            </a:r>
            <a:r>
              <a:rPr lang="en-US" altLang="zh-TW" dirty="0"/>
              <a:t>)</a:t>
            </a:r>
          </a:p>
          <a:p>
            <a:pPr>
              <a:lnSpc>
                <a:spcPct val="125000"/>
              </a:lnSpc>
              <a:spcBef>
                <a:spcPts val="300"/>
              </a:spcBef>
              <a:spcAft>
                <a:spcPts val="300"/>
              </a:spcAft>
              <a:buFont typeface="Wingdings" panose="05000000000000000000" pitchFamily="2" charset="2"/>
              <a:buChar char="ü"/>
            </a:pPr>
            <a:r>
              <a:rPr lang="zh-TW" altLang="en-US" dirty="0"/>
              <a:t>中型</a:t>
            </a:r>
            <a:r>
              <a:rPr lang="en-US" altLang="zh-TW" dirty="0"/>
              <a:t>(BMW)</a:t>
            </a:r>
            <a:r>
              <a:rPr lang="zh-TW" altLang="en-US" dirty="0"/>
              <a:t>和大型</a:t>
            </a:r>
            <a:r>
              <a:rPr lang="en-US" altLang="zh-TW" dirty="0"/>
              <a:t>(Ford)</a:t>
            </a:r>
            <a:r>
              <a:rPr lang="zh-TW" altLang="en-US" dirty="0"/>
              <a:t>之間存在顯著差異</a:t>
            </a:r>
            <a:r>
              <a:rPr lang="en-US" altLang="zh-TW" dirty="0"/>
              <a:t>(</a:t>
            </a:r>
            <a:r>
              <a:rPr lang="fr-FR" altLang="zh-TW" dirty="0"/>
              <a:t>t(27) = 3.</a:t>
            </a:r>
            <a:r>
              <a:rPr lang="en-US" altLang="zh-TW" dirty="0"/>
              <a:t>02</a:t>
            </a:r>
            <a:r>
              <a:rPr lang="fr-FR" altLang="zh-TW" dirty="0"/>
              <a:t>, p = </a:t>
            </a:r>
            <a:r>
              <a:rPr lang="en-US" altLang="zh-TW" dirty="0"/>
              <a:t>0</a:t>
            </a:r>
            <a:r>
              <a:rPr lang="fr-FR" altLang="zh-TW" dirty="0"/>
              <a:t>.00</a:t>
            </a:r>
            <a:r>
              <a:rPr lang="en-US" altLang="zh-TW" dirty="0"/>
              <a:t>5)</a:t>
            </a:r>
          </a:p>
          <a:p>
            <a:pPr>
              <a:lnSpc>
                <a:spcPct val="125000"/>
              </a:lnSpc>
              <a:spcBef>
                <a:spcPts val="300"/>
              </a:spcBef>
              <a:spcAft>
                <a:spcPts val="300"/>
              </a:spcAft>
              <a:buFont typeface="Wingdings" panose="05000000000000000000" pitchFamily="2" charset="2"/>
              <a:buChar char="ü"/>
            </a:pPr>
            <a:r>
              <a:rPr lang="zh-TW" altLang="en-US" dirty="0"/>
              <a:t>小型</a:t>
            </a:r>
            <a:r>
              <a:rPr lang="en-US" altLang="zh-TW" dirty="0"/>
              <a:t>(Smart)</a:t>
            </a:r>
            <a:r>
              <a:rPr lang="zh-TW" altLang="en-US" dirty="0"/>
              <a:t>和中型</a:t>
            </a:r>
            <a:r>
              <a:rPr lang="en-US" altLang="zh-TW" dirty="0"/>
              <a:t>(BMW)</a:t>
            </a:r>
            <a:r>
              <a:rPr lang="zh-TW" altLang="en-US" dirty="0"/>
              <a:t>之間沒有顯著差異</a:t>
            </a:r>
            <a:r>
              <a:rPr lang="en-US" altLang="zh-TW" dirty="0"/>
              <a:t>(</a:t>
            </a:r>
            <a:r>
              <a:rPr lang="fr-FR" altLang="zh-TW" dirty="0"/>
              <a:t>t(27) = </a:t>
            </a:r>
            <a:r>
              <a:rPr lang="en-US" altLang="zh-TW" dirty="0"/>
              <a:t>1.20</a:t>
            </a:r>
            <a:r>
              <a:rPr lang="fr-FR" altLang="zh-TW" dirty="0"/>
              <a:t>, p = </a:t>
            </a:r>
            <a:r>
              <a:rPr lang="en-US" altLang="zh-TW" dirty="0"/>
              <a:t>0.241)</a:t>
            </a:r>
          </a:p>
          <a:p>
            <a:pPr>
              <a:lnSpc>
                <a:spcPct val="125000"/>
              </a:lnSpc>
              <a:spcBef>
                <a:spcPts val="300"/>
              </a:spcBef>
              <a:spcAft>
                <a:spcPts val="300"/>
              </a:spcAft>
              <a:buFont typeface="Wingdings" panose="05000000000000000000" pitchFamily="2" charset="2"/>
              <a:buChar char="ü"/>
            </a:pPr>
            <a:endParaRPr lang="en-US" altLang="zh-TW" dirty="0"/>
          </a:p>
          <a:p>
            <a:pPr>
              <a:lnSpc>
                <a:spcPct val="125000"/>
              </a:lnSpc>
              <a:spcBef>
                <a:spcPts val="300"/>
              </a:spcBef>
              <a:spcAft>
                <a:spcPts val="300"/>
              </a:spcAft>
              <a:buFont typeface="Wingdings" panose="05000000000000000000" pitchFamily="2" charset="2"/>
              <a:buChar char="Ø"/>
            </a:pPr>
            <a:endParaRPr lang="zh-TW" altLang="en-US" dirty="0"/>
          </a:p>
        </p:txBody>
      </p:sp>
      <p:sp>
        <p:nvSpPr>
          <p:cNvPr id="4" name="投影片編號版面配置區 3">
            <a:extLst>
              <a:ext uri="{FF2B5EF4-FFF2-40B4-BE49-F238E27FC236}">
                <a16:creationId xmlns:a16="http://schemas.microsoft.com/office/drawing/2014/main" id="{28184E39-90A7-DCA5-F351-A15D562FD8DF}"/>
              </a:ext>
            </a:extLst>
          </p:cNvPr>
          <p:cNvSpPr>
            <a:spLocks noGrp="1"/>
          </p:cNvSpPr>
          <p:nvPr>
            <p:ph type="sldNum" sz="quarter" idx="12"/>
          </p:nvPr>
        </p:nvSpPr>
        <p:spPr/>
        <p:txBody>
          <a:bodyPr/>
          <a:lstStyle/>
          <a:p>
            <a:fld id="{ADB9A16C-9DC4-47BC-86C3-85660D3CFFBD}" type="slidenum">
              <a:rPr lang="zh-TW" altLang="en-US" smtClean="0"/>
              <a:t>26</a:t>
            </a:fld>
            <a:endParaRPr lang="zh-TW" altLang="en-US"/>
          </a:p>
        </p:txBody>
      </p:sp>
      <p:graphicFrame>
        <p:nvGraphicFramePr>
          <p:cNvPr id="6" name="表格 5">
            <a:extLst>
              <a:ext uri="{FF2B5EF4-FFF2-40B4-BE49-F238E27FC236}">
                <a16:creationId xmlns:a16="http://schemas.microsoft.com/office/drawing/2014/main" id="{9644192E-3A53-2B5B-4AB1-093C5E472E58}"/>
              </a:ext>
            </a:extLst>
          </p:cNvPr>
          <p:cNvGraphicFramePr>
            <a:graphicFrameLocks noGrp="1"/>
          </p:cNvGraphicFramePr>
          <p:nvPr/>
        </p:nvGraphicFramePr>
        <p:xfrm>
          <a:off x="5753881" y="257386"/>
          <a:ext cx="3060000" cy="1463040"/>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613040668"/>
                    </a:ext>
                  </a:extLst>
                </a:gridCol>
                <a:gridCol w="1800000">
                  <a:extLst>
                    <a:ext uri="{9D8B030D-6E8A-4147-A177-3AD203B41FA5}">
                      <a16:colId xmlns:a16="http://schemas.microsoft.com/office/drawing/2014/main" val="318083508"/>
                    </a:ext>
                  </a:extLst>
                </a:gridCol>
              </a:tblGrid>
              <a:tr h="360000">
                <a:tc>
                  <a:txBody>
                    <a:bodyPr/>
                    <a:lstStyle/>
                    <a:p>
                      <a:pPr algn="ctr"/>
                      <a:r>
                        <a:rPr lang="zh-TW" altLang="en-US" dirty="0">
                          <a:solidFill>
                            <a:schemeClr val="tx1"/>
                          </a:solidFill>
                        </a:rPr>
                        <a:t>車輛尺寸</a:t>
                      </a:r>
                    </a:p>
                  </a:txBody>
                  <a:tcPr anchor="ctr"/>
                </a:tc>
                <a:tc>
                  <a:txBody>
                    <a:bodyPr/>
                    <a:lstStyle/>
                    <a:p>
                      <a:pPr algn="ctr"/>
                      <a:r>
                        <a:rPr lang="zh-TW" altLang="en-US" dirty="0">
                          <a:solidFill>
                            <a:schemeClr val="tx1"/>
                          </a:solidFill>
                        </a:rPr>
                        <a:t>安全感百分比</a:t>
                      </a:r>
                    </a:p>
                  </a:txBody>
                  <a:tcPr anchor="ctr"/>
                </a:tc>
                <a:extLst>
                  <a:ext uri="{0D108BD9-81ED-4DB2-BD59-A6C34878D82A}">
                    <a16:rowId xmlns:a16="http://schemas.microsoft.com/office/drawing/2014/main" val="2498389551"/>
                  </a:ext>
                </a:extLst>
              </a:tr>
              <a:tr h="360000">
                <a:tc>
                  <a:txBody>
                    <a:bodyPr/>
                    <a:lstStyle/>
                    <a:p>
                      <a:pPr algn="ctr"/>
                      <a:r>
                        <a:rPr lang="zh-TW" altLang="en-US" dirty="0">
                          <a:solidFill>
                            <a:schemeClr val="tx1"/>
                          </a:solidFill>
                        </a:rPr>
                        <a:t>小</a:t>
                      </a:r>
                      <a:r>
                        <a:rPr lang="en-US" altLang="zh-TW" dirty="0">
                          <a:solidFill>
                            <a:schemeClr val="tx1"/>
                          </a:solidFill>
                        </a:rPr>
                        <a:t>(Smart)</a:t>
                      </a:r>
                      <a:endParaRPr lang="zh-TW" altLang="en-US" dirty="0">
                        <a:solidFill>
                          <a:schemeClr val="tx1"/>
                        </a:solidFill>
                      </a:endParaRPr>
                    </a:p>
                  </a:txBody>
                  <a:tcPr anchor="ctr"/>
                </a:tc>
                <a:tc>
                  <a:txBody>
                    <a:bodyPr/>
                    <a:lstStyle/>
                    <a:p>
                      <a:pPr algn="ctr"/>
                      <a:r>
                        <a:rPr lang="en-US" altLang="zh-TW" dirty="0">
                          <a:solidFill>
                            <a:schemeClr val="tx1"/>
                          </a:solidFill>
                        </a:rPr>
                        <a:t>M=20.3</a:t>
                      </a:r>
                      <a:endParaRPr lang="zh-TW" altLang="en-US" dirty="0">
                        <a:solidFill>
                          <a:schemeClr val="tx1"/>
                        </a:solidFill>
                      </a:endParaRPr>
                    </a:p>
                  </a:txBody>
                  <a:tcPr anchor="ctr"/>
                </a:tc>
                <a:extLst>
                  <a:ext uri="{0D108BD9-81ED-4DB2-BD59-A6C34878D82A}">
                    <a16:rowId xmlns:a16="http://schemas.microsoft.com/office/drawing/2014/main" val="3380586144"/>
                  </a:ext>
                </a:extLst>
              </a:tr>
              <a:tr h="360000">
                <a:tc>
                  <a:txBody>
                    <a:bodyPr/>
                    <a:lstStyle/>
                    <a:p>
                      <a:pPr algn="ctr"/>
                      <a:r>
                        <a:rPr lang="zh-TW" altLang="en-US" dirty="0">
                          <a:solidFill>
                            <a:schemeClr val="tx1"/>
                          </a:solidFill>
                        </a:rPr>
                        <a:t>中</a:t>
                      </a:r>
                      <a:r>
                        <a:rPr lang="en-US" altLang="zh-TW" dirty="0">
                          <a:solidFill>
                            <a:schemeClr val="tx1"/>
                          </a:solidFill>
                        </a:rPr>
                        <a:t>(BMW)</a:t>
                      </a:r>
                      <a:endParaRPr lang="zh-TW" altLang="en-US"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rPr>
                        <a:t>M=18.8</a:t>
                      </a:r>
                    </a:p>
                  </a:txBody>
                  <a:tcPr anchor="ctr"/>
                </a:tc>
                <a:extLst>
                  <a:ext uri="{0D108BD9-81ED-4DB2-BD59-A6C34878D82A}">
                    <a16:rowId xmlns:a16="http://schemas.microsoft.com/office/drawing/2014/main" val="879673206"/>
                  </a:ext>
                </a:extLst>
              </a:tr>
              <a:tr h="360000">
                <a:tc>
                  <a:txBody>
                    <a:bodyPr/>
                    <a:lstStyle/>
                    <a:p>
                      <a:pPr algn="ctr"/>
                      <a:r>
                        <a:rPr lang="zh-TW" altLang="en-US" dirty="0">
                          <a:solidFill>
                            <a:schemeClr val="tx1"/>
                          </a:solidFill>
                        </a:rPr>
                        <a:t>大</a:t>
                      </a:r>
                      <a:r>
                        <a:rPr lang="en-US" altLang="zh-TW" dirty="0">
                          <a:solidFill>
                            <a:schemeClr val="tx1"/>
                          </a:solidFill>
                        </a:rPr>
                        <a:t>(Ford)</a:t>
                      </a:r>
                      <a:endParaRPr lang="zh-TW" altLang="en-US"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rPr>
                        <a:t>M=15.5</a:t>
                      </a:r>
                      <a:endParaRPr lang="zh-TW" altLang="en-US" dirty="0">
                        <a:solidFill>
                          <a:schemeClr val="tx1"/>
                        </a:solidFill>
                      </a:endParaRPr>
                    </a:p>
                  </a:txBody>
                  <a:tcPr anchor="ctr"/>
                </a:tc>
                <a:extLst>
                  <a:ext uri="{0D108BD9-81ED-4DB2-BD59-A6C34878D82A}">
                    <a16:rowId xmlns:a16="http://schemas.microsoft.com/office/drawing/2014/main" val="856841940"/>
                  </a:ext>
                </a:extLst>
              </a:tr>
            </a:tbl>
          </a:graphicData>
        </a:graphic>
      </p:graphicFrame>
      <p:graphicFrame>
        <p:nvGraphicFramePr>
          <p:cNvPr id="9" name="表格 8">
            <a:extLst>
              <a:ext uri="{FF2B5EF4-FFF2-40B4-BE49-F238E27FC236}">
                <a16:creationId xmlns:a16="http://schemas.microsoft.com/office/drawing/2014/main" id="{112D68FD-A2F9-045E-0E4F-0E7C99BF31AD}"/>
              </a:ext>
            </a:extLst>
          </p:cNvPr>
          <p:cNvGraphicFramePr>
            <a:graphicFrameLocks noGrp="1"/>
          </p:cNvGraphicFramePr>
          <p:nvPr/>
        </p:nvGraphicFramePr>
        <p:xfrm>
          <a:off x="9026470" y="157763"/>
          <a:ext cx="3060000" cy="2194560"/>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613040668"/>
                    </a:ext>
                  </a:extLst>
                </a:gridCol>
                <a:gridCol w="1800000">
                  <a:extLst>
                    <a:ext uri="{9D8B030D-6E8A-4147-A177-3AD203B41FA5}">
                      <a16:colId xmlns:a16="http://schemas.microsoft.com/office/drawing/2014/main" val="318083508"/>
                    </a:ext>
                  </a:extLst>
                </a:gridCol>
              </a:tblGrid>
              <a:tr h="360000">
                <a:tc>
                  <a:txBody>
                    <a:bodyPr/>
                    <a:lstStyle/>
                    <a:p>
                      <a:pPr algn="ctr"/>
                      <a:r>
                        <a:rPr lang="en-US" altLang="zh-TW" dirty="0" err="1">
                          <a:solidFill>
                            <a:schemeClr val="tx1"/>
                          </a:solidFill>
                        </a:rPr>
                        <a:t>eHMI</a:t>
                      </a:r>
                      <a:r>
                        <a:rPr lang="zh-TW" altLang="en-US" dirty="0">
                          <a:solidFill>
                            <a:schemeClr val="tx1"/>
                          </a:solidFill>
                        </a:rPr>
                        <a:t>類型</a:t>
                      </a:r>
                    </a:p>
                  </a:txBody>
                  <a:tcPr anchor="ctr"/>
                </a:tc>
                <a:tc>
                  <a:txBody>
                    <a:bodyPr/>
                    <a:lstStyle/>
                    <a:p>
                      <a:pPr algn="ctr"/>
                      <a:r>
                        <a:rPr lang="zh-TW" altLang="en-US" dirty="0">
                          <a:solidFill>
                            <a:schemeClr val="tx1"/>
                          </a:solidFill>
                        </a:rPr>
                        <a:t>安全感百分比</a:t>
                      </a:r>
                    </a:p>
                  </a:txBody>
                  <a:tcPr anchor="ctr"/>
                </a:tc>
                <a:extLst>
                  <a:ext uri="{0D108BD9-81ED-4DB2-BD59-A6C34878D82A}">
                    <a16:rowId xmlns:a16="http://schemas.microsoft.com/office/drawing/2014/main" val="2498389551"/>
                  </a:ext>
                </a:extLst>
              </a:tr>
              <a:tr h="360000">
                <a:tc>
                  <a:txBody>
                    <a:bodyPr/>
                    <a:lstStyle/>
                    <a:p>
                      <a:pPr algn="ctr"/>
                      <a:r>
                        <a:rPr lang="zh-TW" altLang="en-US" dirty="0">
                          <a:solidFill>
                            <a:schemeClr val="tx1"/>
                          </a:solidFill>
                        </a:rPr>
                        <a:t>無</a:t>
                      </a:r>
                    </a:p>
                  </a:txBody>
                  <a:tcPr anchor="ctr"/>
                </a:tc>
                <a:tc>
                  <a:txBody>
                    <a:bodyPr/>
                    <a:lstStyle/>
                    <a:p>
                      <a:pPr algn="ctr"/>
                      <a:r>
                        <a:rPr lang="en-US" altLang="zh-TW" dirty="0">
                          <a:solidFill>
                            <a:schemeClr val="tx1"/>
                          </a:solidFill>
                        </a:rPr>
                        <a:t>M=18.9</a:t>
                      </a:r>
                      <a:endParaRPr lang="zh-TW" altLang="en-US" dirty="0">
                        <a:solidFill>
                          <a:schemeClr val="tx1"/>
                        </a:solidFill>
                      </a:endParaRPr>
                    </a:p>
                  </a:txBody>
                  <a:tcPr anchor="ctr"/>
                </a:tc>
                <a:extLst>
                  <a:ext uri="{0D108BD9-81ED-4DB2-BD59-A6C34878D82A}">
                    <a16:rowId xmlns:a16="http://schemas.microsoft.com/office/drawing/2014/main" val="3380586144"/>
                  </a:ext>
                </a:extLst>
              </a:tr>
              <a:tr h="360000">
                <a:tc>
                  <a:txBody>
                    <a:bodyPr/>
                    <a:lstStyle/>
                    <a:p>
                      <a:pPr algn="ctr"/>
                      <a:r>
                        <a:rPr lang="zh-TW" altLang="en-US" dirty="0">
                          <a:solidFill>
                            <a:schemeClr val="tx1"/>
                          </a:solidFill>
                        </a:rPr>
                        <a:t>前煞車燈</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rPr>
                        <a:t>M=18.5</a:t>
                      </a:r>
                    </a:p>
                  </a:txBody>
                  <a:tcPr anchor="ctr"/>
                </a:tc>
                <a:extLst>
                  <a:ext uri="{0D108BD9-81ED-4DB2-BD59-A6C34878D82A}">
                    <a16:rowId xmlns:a16="http://schemas.microsoft.com/office/drawing/2014/main" val="879673206"/>
                  </a:ext>
                </a:extLst>
              </a:tr>
              <a:tr h="360000">
                <a:tc>
                  <a:txBody>
                    <a:bodyPr/>
                    <a:lstStyle/>
                    <a:p>
                      <a:pPr algn="ctr"/>
                      <a:r>
                        <a:rPr lang="zh-TW" altLang="en-US" dirty="0">
                          <a:solidFill>
                            <a:schemeClr val="tx1"/>
                          </a:solidFill>
                        </a:rPr>
                        <a:t>動畫</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rPr>
                        <a:t>M=16.7</a:t>
                      </a:r>
                      <a:endParaRPr lang="zh-TW" altLang="en-US" dirty="0">
                        <a:solidFill>
                          <a:schemeClr val="tx1"/>
                        </a:solidFill>
                      </a:endParaRPr>
                    </a:p>
                  </a:txBody>
                  <a:tcPr anchor="ctr"/>
                </a:tc>
                <a:extLst>
                  <a:ext uri="{0D108BD9-81ED-4DB2-BD59-A6C34878D82A}">
                    <a16:rowId xmlns:a16="http://schemas.microsoft.com/office/drawing/2014/main" val="856841940"/>
                  </a:ext>
                </a:extLst>
              </a:tr>
              <a:tr h="360000">
                <a:tc>
                  <a:txBody>
                    <a:bodyPr/>
                    <a:lstStyle/>
                    <a:p>
                      <a:pPr algn="ctr"/>
                      <a:r>
                        <a:rPr lang="zh-TW" altLang="en-US" dirty="0">
                          <a:solidFill>
                            <a:schemeClr val="tx1"/>
                          </a:solidFill>
                        </a:rPr>
                        <a:t>笑臉</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rPr>
                        <a:t>M=16.8</a:t>
                      </a:r>
                      <a:endParaRPr lang="zh-TW" altLang="en-US" dirty="0">
                        <a:solidFill>
                          <a:schemeClr val="tx1"/>
                        </a:solidFill>
                      </a:endParaRPr>
                    </a:p>
                  </a:txBody>
                  <a:tcPr anchor="ctr"/>
                </a:tc>
                <a:extLst>
                  <a:ext uri="{0D108BD9-81ED-4DB2-BD59-A6C34878D82A}">
                    <a16:rowId xmlns:a16="http://schemas.microsoft.com/office/drawing/2014/main" val="443698966"/>
                  </a:ext>
                </a:extLst>
              </a:tr>
              <a:tr h="360000">
                <a:tc>
                  <a:txBody>
                    <a:bodyPr/>
                    <a:lstStyle/>
                    <a:p>
                      <a:pPr algn="ctr"/>
                      <a:r>
                        <a:rPr lang="zh-TW" altLang="en-US" dirty="0">
                          <a:solidFill>
                            <a:schemeClr val="tx1"/>
                          </a:solidFill>
                        </a:rPr>
                        <a:t>文字</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rPr>
                        <a:t>M=20.1</a:t>
                      </a:r>
                      <a:endParaRPr lang="zh-TW" altLang="en-US" dirty="0">
                        <a:solidFill>
                          <a:schemeClr val="tx1"/>
                        </a:solidFill>
                      </a:endParaRPr>
                    </a:p>
                  </a:txBody>
                  <a:tcPr anchor="ctr"/>
                </a:tc>
                <a:extLst>
                  <a:ext uri="{0D108BD9-81ED-4DB2-BD59-A6C34878D82A}">
                    <a16:rowId xmlns:a16="http://schemas.microsoft.com/office/drawing/2014/main" val="2079708981"/>
                  </a:ext>
                </a:extLst>
              </a:tr>
            </a:tbl>
          </a:graphicData>
        </a:graphic>
      </p:graphicFrame>
    </p:spTree>
    <p:extLst>
      <p:ext uri="{BB962C8B-B14F-4D97-AF65-F5344CB8AC3E}">
        <p14:creationId xmlns:p14="http://schemas.microsoft.com/office/powerpoint/2010/main" val="2605046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dirty="0"/>
              <a:t>不讓步</a:t>
            </a:r>
          </a:p>
        </p:txBody>
      </p:sp>
      <p:sp>
        <p:nvSpPr>
          <p:cNvPr id="4" name="投影片編號版面配置區 3">
            <a:extLst>
              <a:ext uri="{FF2B5EF4-FFF2-40B4-BE49-F238E27FC236}">
                <a16:creationId xmlns:a16="http://schemas.microsoft.com/office/drawing/2014/main" id="{28184E39-90A7-DCA5-F351-A15D562FD8DF}"/>
              </a:ext>
            </a:extLst>
          </p:cNvPr>
          <p:cNvSpPr>
            <a:spLocks noGrp="1"/>
          </p:cNvSpPr>
          <p:nvPr>
            <p:ph type="sldNum" sz="quarter" idx="12"/>
          </p:nvPr>
        </p:nvSpPr>
        <p:spPr/>
        <p:txBody>
          <a:bodyPr/>
          <a:lstStyle/>
          <a:p>
            <a:fld id="{ADB9A16C-9DC4-47BC-86C3-85660D3CFFBD}" type="slidenum">
              <a:rPr lang="zh-TW" altLang="en-US" smtClean="0"/>
              <a:t>27</a:t>
            </a:fld>
            <a:endParaRPr lang="zh-TW" altLang="en-US"/>
          </a:p>
        </p:txBody>
      </p:sp>
      <p:sp>
        <p:nvSpPr>
          <p:cNvPr id="8" name="內容版面配置區 7">
            <a:extLst>
              <a:ext uri="{FF2B5EF4-FFF2-40B4-BE49-F238E27FC236}">
                <a16:creationId xmlns:a16="http://schemas.microsoft.com/office/drawing/2014/main" id="{95F9B63C-E24F-18D9-E2F5-7C33F7C8D868}"/>
              </a:ext>
            </a:extLst>
          </p:cNvPr>
          <p:cNvSpPr>
            <a:spLocks noGrp="1"/>
          </p:cNvSpPr>
          <p:nvPr>
            <p:ph idx="1"/>
          </p:nvPr>
        </p:nvSpPr>
        <p:spPr/>
        <p:txBody>
          <a:bodyPr/>
          <a:lstStyle/>
          <a:p>
            <a:endParaRPr lang="zh-TW" altLang="en-US" dirty="0"/>
          </a:p>
        </p:txBody>
      </p:sp>
      <p:pic>
        <p:nvPicPr>
          <p:cNvPr id="10" name="圖片 9">
            <a:extLst>
              <a:ext uri="{FF2B5EF4-FFF2-40B4-BE49-F238E27FC236}">
                <a16:creationId xmlns:a16="http://schemas.microsoft.com/office/drawing/2014/main" id="{426532BB-6648-740D-C980-263BE7943872}"/>
              </a:ext>
            </a:extLst>
          </p:cNvPr>
          <p:cNvPicPr>
            <a:picLocks noChangeAspect="1"/>
          </p:cNvPicPr>
          <p:nvPr/>
        </p:nvPicPr>
        <p:blipFill>
          <a:blip r:embed="rId3"/>
          <a:stretch>
            <a:fillRect/>
          </a:stretch>
        </p:blipFill>
        <p:spPr>
          <a:xfrm>
            <a:off x="1944421" y="1737360"/>
            <a:ext cx="8364117" cy="4572638"/>
          </a:xfrm>
          <a:prstGeom prst="rect">
            <a:avLst/>
          </a:prstGeom>
        </p:spPr>
      </p:pic>
    </p:spTree>
    <p:extLst>
      <p:ext uri="{BB962C8B-B14F-4D97-AF65-F5344CB8AC3E}">
        <p14:creationId xmlns:p14="http://schemas.microsoft.com/office/powerpoint/2010/main" val="4032377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dirty="0"/>
              <a:t>讓步</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80" y="1845733"/>
            <a:ext cx="10058400" cy="4614051"/>
          </a:xfrm>
        </p:spPr>
        <p:txBody>
          <a:bodyPr>
            <a:normAutofit lnSpcReduction="10000"/>
          </a:bodyPr>
          <a:lstStyle/>
          <a:p>
            <a:pPr>
              <a:lnSpc>
                <a:spcPct val="125000"/>
              </a:lnSpc>
              <a:spcBef>
                <a:spcPts val="300"/>
              </a:spcBef>
              <a:spcAft>
                <a:spcPts val="300"/>
              </a:spcAft>
              <a:buFont typeface="Wingdings" panose="05000000000000000000" pitchFamily="2" charset="2"/>
              <a:buChar char="Ø"/>
            </a:pPr>
            <a:r>
              <a:rPr lang="en-US" altLang="zh-TW" b="1" dirty="0" err="1"/>
              <a:t>eHMI</a:t>
            </a:r>
            <a:r>
              <a:rPr lang="zh-TW" altLang="en-US" b="1" dirty="0"/>
              <a:t>類型對安全感百分比有顯著影響</a:t>
            </a:r>
            <a:r>
              <a:rPr lang="en-US" altLang="zh-TW" b="1" dirty="0"/>
              <a:t>(F(4,108) = 16.19, p &lt; 0.001)</a:t>
            </a:r>
          </a:p>
          <a:p>
            <a:pPr>
              <a:lnSpc>
                <a:spcPct val="125000"/>
              </a:lnSpc>
              <a:spcBef>
                <a:spcPts val="300"/>
              </a:spcBef>
              <a:spcAft>
                <a:spcPts val="300"/>
              </a:spcAft>
              <a:buFont typeface="Wingdings" panose="05000000000000000000" pitchFamily="2" charset="2"/>
              <a:buChar char="Ø"/>
            </a:pPr>
            <a:r>
              <a:rPr lang="zh-TW" altLang="en-US" b="1" dirty="0"/>
              <a:t>時序對安全感百分比有顯著影響</a:t>
            </a:r>
            <a:r>
              <a:rPr lang="en-US" altLang="zh-TW" b="1" dirty="0"/>
              <a:t>(F(4,108) = 16.19, p &lt; 0.001)</a:t>
            </a:r>
          </a:p>
          <a:p>
            <a:pPr>
              <a:lnSpc>
                <a:spcPct val="125000"/>
              </a:lnSpc>
              <a:spcBef>
                <a:spcPts val="300"/>
              </a:spcBef>
              <a:spcAft>
                <a:spcPts val="300"/>
              </a:spcAft>
              <a:buFont typeface="Wingdings" panose="05000000000000000000" pitchFamily="2" charset="2"/>
              <a:buChar char="Ø"/>
            </a:pPr>
            <a:r>
              <a:rPr lang="zh-TW" altLang="en-US" b="1" dirty="0"/>
              <a:t>車輛尺寸對安全感百分比有顯著影響</a:t>
            </a:r>
            <a:r>
              <a:rPr lang="en-US" altLang="zh-TW" b="1" dirty="0"/>
              <a:t>(F(2,54) = 44.54, p &lt; 0.001)</a:t>
            </a:r>
          </a:p>
          <a:p>
            <a:pPr>
              <a:lnSpc>
                <a:spcPct val="125000"/>
              </a:lnSpc>
              <a:spcBef>
                <a:spcPts val="300"/>
              </a:spcBef>
              <a:spcAft>
                <a:spcPts val="300"/>
              </a:spcAft>
              <a:buFont typeface="Wingdings" panose="05000000000000000000" pitchFamily="2" charset="2"/>
              <a:buChar char="Ø"/>
            </a:pPr>
            <a:r>
              <a:rPr lang="zh-TW" altLang="en-US" dirty="0"/>
              <a:t>車輛尺寸與</a:t>
            </a:r>
            <a:r>
              <a:rPr lang="en-US" altLang="zh-TW" dirty="0" err="1"/>
              <a:t>eHMI</a:t>
            </a:r>
            <a:r>
              <a:rPr lang="zh-TW" altLang="en-US" dirty="0"/>
              <a:t>類型對安全感百分比沒有顯著交互作用</a:t>
            </a:r>
            <a:r>
              <a:rPr lang="en-US" altLang="zh-TW" dirty="0"/>
              <a:t>(F(8, 216) = 1.41, p = 0.195)</a:t>
            </a:r>
          </a:p>
          <a:p>
            <a:pPr>
              <a:lnSpc>
                <a:spcPct val="125000"/>
              </a:lnSpc>
              <a:spcBef>
                <a:spcPts val="300"/>
              </a:spcBef>
              <a:spcAft>
                <a:spcPts val="300"/>
              </a:spcAft>
              <a:buFont typeface="Wingdings" panose="05000000000000000000" pitchFamily="2" charset="2"/>
              <a:buChar char="Ø"/>
            </a:pPr>
            <a:r>
              <a:rPr lang="zh-TW" altLang="en-US" dirty="0"/>
              <a:t>車輛尺寸與時序安全感百分比沒有顯著交互作用</a:t>
            </a:r>
            <a:r>
              <a:rPr lang="en-US" altLang="zh-TW" dirty="0"/>
              <a:t>(F(4, 108) = 1.31, p = 0.272)</a:t>
            </a:r>
          </a:p>
          <a:p>
            <a:pPr>
              <a:lnSpc>
                <a:spcPct val="125000"/>
              </a:lnSpc>
              <a:spcBef>
                <a:spcPts val="300"/>
              </a:spcBef>
              <a:spcAft>
                <a:spcPts val="300"/>
              </a:spcAft>
              <a:buFont typeface="Wingdings" panose="05000000000000000000" pitchFamily="2" charset="2"/>
              <a:buChar char="Ø"/>
            </a:pPr>
            <a:r>
              <a:rPr lang="zh-TW" altLang="en-US" dirty="0"/>
              <a:t>時序與</a:t>
            </a:r>
            <a:r>
              <a:rPr lang="en-US" altLang="zh-TW" dirty="0" err="1"/>
              <a:t>eHMI</a:t>
            </a:r>
            <a:r>
              <a:rPr lang="zh-TW" altLang="en-US" dirty="0"/>
              <a:t>類型對安全感百分比沒有顯著交互作用</a:t>
            </a:r>
            <a:r>
              <a:rPr lang="en-US" altLang="zh-TW" dirty="0"/>
              <a:t>(F(6, 162) = 1.68, p = 0.130)</a:t>
            </a:r>
          </a:p>
          <a:p>
            <a:pPr>
              <a:lnSpc>
                <a:spcPct val="125000"/>
              </a:lnSpc>
              <a:spcBef>
                <a:spcPts val="300"/>
              </a:spcBef>
              <a:spcAft>
                <a:spcPts val="300"/>
              </a:spcAft>
              <a:buFont typeface="Wingdings" panose="05000000000000000000" pitchFamily="2" charset="2"/>
              <a:buChar char="Ø"/>
            </a:pPr>
            <a:r>
              <a:rPr lang="zh-TW" altLang="en-US" b="1" u="sng" dirty="0"/>
              <a:t>成對比較顯示：</a:t>
            </a:r>
            <a:endParaRPr lang="en-US" altLang="zh-TW" b="1" u="sng" dirty="0"/>
          </a:p>
          <a:p>
            <a:pPr>
              <a:lnSpc>
                <a:spcPct val="125000"/>
              </a:lnSpc>
              <a:spcBef>
                <a:spcPts val="300"/>
              </a:spcBef>
              <a:spcAft>
                <a:spcPts val="300"/>
              </a:spcAft>
              <a:buFont typeface="Wingdings" panose="05000000000000000000" pitchFamily="2" charset="2"/>
              <a:buChar char="ü"/>
            </a:pPr>
            <a:r>
              <a:rPr lang="zh-TW" altLang="en-US" dirty="0"/>
              <a:t>受測者在有</a:t>
            </a:r>
            <a:r>
              <a:rPr lang="en-US" altLang="zh-TW" dirty="0" err="1"/>
              <a:t>eHMI</a:t>
            </a:r>
            <a:r>
              <a:rPr lang="zh-TW" altLang="en-US" dirty="0"/>
              <a:t>的安全感百分比較無</a:t>
            </a:r>
            <a:r>
              <a:rPr lang="en-US" altLang="zh-TW" dirty="0" err="1"/>
              <a:t>eHMI</a:t>
            </a:r>
            <a:r>
              <a:rPr lang="zh-TW" altLang="en-US" dirty="0"/>
              <a:t>顯著較高</a:t>
            </a:r>
            <a:r>
              <a:rPr lang="en-US" altLang="zh-TW" dirty="0"/>
              <a:t>(p &lt;0.001)</a:t>
            </a:r>
          </a:p>
          <a:p>
            <a:pPr>
              <a:lnSpc>
                <a:spcPct val="125000"/>
              </a:lnSpc>
              <a:spcBef>
                <a:spcPts val="300"/>
              </a:spcBef>
              <a:spcAft>
                <a:spcPts val="300"/>
              </a:spcAft>
              <a:buFont typeface="Wingdings" panose="05000000000000000000" pitchFamily="2" charset="2"/>
              <a:buChar char="ü"/>
            </a:pPr>
            <a:r>
              <a:rPr lang="zh-TW" altLang="en-US" dirty="0"/>
              <a:t>四個</a:t>
            </a:r>
            <a:r>
              <a:rPr lang="en-US" altLang="zh-TW" dirty="0" err="1"/>
              <a:t>eHMI</a:t>
            </a:r>
            <a:r>
              <a:rPr lang="zh-TW" altLang="en-US" dirty="0"/>
              <a:t>之間沒有顯著差異</a:t>
            </a:r>
            <a:r>
              <a:rPr lang="en-US" altLang="zh-TW" dirty="0"/>
              <a:t>(p&gt;0.190)</a:t>
            </a:r>
          </a:p>
          <a:p>
            <a:pPr>
              <a:lnSpc>
                <a:spcPct val="125000"/>
              </a:lnSpc>
              <a:spcBef>
                <a:spcPts val="300"/>
              </a:spcBef>
              <a:spcAft>
                <a:spcPts val="300"/>
              </a:spcAft>
              <a:buFont typeface="Wingdings" panose="05000000000000000000" pitchFamily="2" charset="2"/>
              <a:buChar char="ü"/>
            </a:pPr>
            <a:r>
              <a:rPr lang="zh-TW" altLang="en-US" dirty="0"/>
              <a:t>時序之間存在顯著差異</a:t>
            </a:r>
            <a:r>
              <a:rPr lang="en-US" altLang="zh-TW" dirty="0"/>
              <a:t>(p &lt;0.001)</a:t>
            </a:r>
          </a:p>
          <a:p>
            <a:pPr>
              <a:lnSpc>
                <a:spcPct val="125000"/>
              </a:lnSpc>
              <a:spcBef>
                <a:spcPts val="300"/>
              </a:spcBef>
              <a:spcAft>
                <a:spcPts val="300"/>
              </a:spcAft>
              <a:buFont typeface="Wingdings" panose="05000000000000000000" pitchFamily="2" charset="2"/>
              <a:buChar char="Ø"/>
            </a:pPr>
            <a:endParaRPr lang="zh-TW" altLang="en-US" dirty="0"/>
          </a:p>
        </p:txBody>
      </p:sp>
      <p:sp>
        <p:nvSpPr>
          <p:cNvPr id="4" name="投影片編號版面配置區 3">
            <a:extLst>
              <a:ext uri="{FF2B5EF4-FFF2-40B4-BE49-F238E27FC236}">
                <a16:creationId xmlns:a16="http://schemas.microsoft.com/office/drawing/2014/main" id="{28184E39-90A7-DCA5-F351-A15D562FD8DF}"/>
              </a:ext>
            </a:extLst>
          </p:cNvPr>
          <p:cNvSpPr>
            <a:spLocks noGrp="1"/>
          </p:cNvSpPr>
          <p:nvPr>
            <p:ph type="sldNum" sz="quarter" idx="12"/>
          </p:nvPr>
        </p:nvSpPr>
        <p:spPr/>
        <p:txBody>
          <a:bodyPr/>
          <a:lstStyle/>
          <a:p>
            <a:fld id="{ADB9A16C-9DC4-47BC-86C3-85660D3CFFBD}" type="slidenum">
              <a:rPr lang="zh-TW" altLang="en-US" smtClean="0"/>
              <a:t>28</a:t>
            </a:fld>
            <a:endParaRPr lang="zh-TW" altLang="en-US"/>
          </a:p>
        </p:txBody>
      </p:sp>
      <p:graphicFrame>
        <p:nvGraphicFramePr>
          <p:cNvPr id="6" name="表格 5">
            <a:extLst>
              <a:ext uri="{FF2B5EF4-FFF2-40B4-BE49-F238E27FC236}">
                <a16:creationId xmlns:a16="http://schemas.microsoft.com/office/drawing/2014/main" id="{9644192E-3A53-2B5B-4AB1-093C5E472E58}"/>
              </a:ext>
            </a:extLst>
          </p:cNvPr>
          <p:cNvGraphicFramePr>
            <a:graphicFrameLocks noGrp="1"/>
          </p:cNvGraphicFramePr>
          <p:nvPr/>
        </p:nvGraphicFramePr>
        <p:xfrm>
          <a:off x="5753881" y="257386"/>
          <a:ext cx="3060000" cy="1463040"/>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613040668"/>
                    </a:ext>
                  </a:extLst>
                </a:gridCol>
                <a:gridCol w="1800000">
                  <a:extLst>
                    <a:ext uri="{9D8B030D-6E8A-4147-A177-3AD203B41FA5}">
                      <a16:colId xmlns:a16="http://schemas.microsoft.com/office/drawing/2014/main" val="318083508"/>
                    </a:ext>
                  </a:extLst>
                </a:gridCol>
              </a:tblGrid>
              <a:tr h="360000">
                <a:tc>
                  <a:txBody>
                    <a:bodyPr/>
                    <a:lstStyle/>
                    <a:p>
                      <a:pPr algn="ctr"/>
                      <a:r>
                        <a:rPr lang="zh-TW" altLang="en-US" dirty="0">
                          <a:solidFill>
                            <a:schemeClr val="tx1"/>
                          </a:solidFill>
                        </a:rPr>
                        <a:t>車輛尺寸</a:t>
                      </a:r>
                    </a:p>
                  </a:txBody>
                  <a:tcPr anchor="ctr"/>
                </a:tc>
                <a:tc>
                  <a:txBody>
                    <a:bodyPr/>
                    <a:lstStyle/>
                    <a:p>
                      <a:pPr algn="ctr"/>
                      <a:r>
                        <a:rPr lang="zh-TW" altLang="en-US" dirty="0">
                          <a:solidFill>
                            <a:schemeClr val="tx1"/>
                          </a:solidFill>
                        </a:rPr>
                        <a:t>安全感百分比</a:t>
                      </a:r>
                    </a:p>
                  </a:txBody>
                  <a:tcPr anchor="ctr"/>
                </a:tc>
                <a:extLst>
                  <a:ext uri="{0D108BD9-81ED-4DB2-BD59-A6C34878D82A}">
                    <a16:rowId xmlns:a16="http://schemas.microsoft.com/office/drawing/2014/main" val="2498389551"/>
                  </a:ext>
                </a:extLst>
              </a:tr>
              <a:tr h="360000">
                <a:tc>
                  <a:txBody>
                    <a:bodyPr/>
                    <a:lstStyle/>
                    <a:p>
                      <a:pPr algn="ctr"/>
                      <a:r>
                        <a:rPr lang="zh-TW" altLang="en-US" dirty="0">
                          <a:solidFill>
                            <a:schemeClr val="tx1"/>
                          </a:solidFill>
                        </a:rPr>
                        <a:t>小</a:t>
                      </a:r>
                      <a:r>
                        <a:rPr lang="en-US" altLang="zh-TW" dirty="0">
                          <a:solidFill>
                            <a:schemeClr val="tx1"/>
                          </a:solidFill>
                        </a:rPr>
                        <a:t>(Smart)</a:t>
                      </a:r>
                      <a:endParaRPr lang="zh-TW" altLang="en-US" dirty="0">
                        <a:solidFill>
                          <a:schemeClr val="tx1"/>
                        </a:solidFill>
                      </a:endParaRPr>
                    </a:p>
                  </a:txBody>
                  <a:tcPr anchor="ctr"/>
                </a:tc>
                <a:tc>
                  <a:txBody>
                    <a:bodyPr/>
                    <a:lstStyle/>
                    <a:p>
                      <a:pPr algn="ctr"/>
                      <a:r>
                        <a:rPr lang="en-US" altLang="zh-TW" dirty="0">
                          <a:solidFill>
                            <a:schemeClr val="tx1"/>
                          </a:solidFill>
                        </a:rPr>
                        <a:t>M=73.7</a:t>
                      </a:r>
                      <a:endParaRPr lang="zh-TW" altLang="en-US" dirty="0">
                        <a:solidFill>
                          <a:schemeClr val="tx1"/>
                        </a:solidFill>
                      </a:endParaRPr>
                    </a:p>
                  </a:txBody>
                  <a:tcPr anchor="ctr"/>
                </a:tc>
                <a:extLst>
                  <a:ext uri="{0D108BD9-81ED-4DB2-BD59-A6C34878D82A}">
                    <a16:rowId xmlns:a16="http://schemas.microsoft.com/office/drawing/2014/main" val="3380586144"/>
                  </a:ext>
                </a:extLst>
              </a:tr>
              <a:tr h="360000">
                <a:tc>
                  <a:txBody>
                    <a:bodyPr/>
                    <a:lstStyle/>
                    <a:p>
                      <a:pPr algn="ctr"/>
                      <a:r>
                        <a:rPr lang="zh-TW" altLang="en-US" dirty="0">
                          <a:solidFill>
                            <a:schemeClr val="tx1"/>
                          </a:solidFill>
                        </a:rPr>
                        <a:t>中</a:t>
                      </a:r>
                      <a:r>
                        <a:rPr lang="en-US" altLang="zh-TW" dirty="0">
                          <a:solidFill>
                            <a:schemeClr val="tx1"/>
                          </a:solidFill>
                        </a:rPr>
                        <a:t>(BMW)</a:t>
                      </a:r>
                      <a:endParaRPr lang="zh-TW" altLang="en-US"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rPr>
                        <a:t>M=73.0</a:t>
                      </a:r>
                    </a:p>
                  </a:txBody>
                  <a:tcPr anchor="ctr"/>
                </a:tc>
                <a:extLst>
                  <a:ext uri="{0D108BD9-81ED-4DB2-BD59-A6C34878D82A}">
                    <a16:rowId xmlns:a16="http://schemas.microsoft.com/office/drawing/2014/main" val="879673206"/>
                  </a:ext>
                </a:extLst>
              </a:tr>
              <a:tr h="360000">
                <a:tc>
                  <a:txBody>
                    <a:bodyPr/>
                    <a:lstStyle/>
                    <a:p>
                      <a:pPr algn="ctr"/>
                      <a:r>
                        <a:rPr lang="zh-TW" altLang="en-US" dirty="0">
                          <a:solidFill>
                            <a:schemeClr val="tx1"/>
                          </a:solidFill>
                        </a:rPr>
                        <a:t>大</a:t>
                      </a:r>
                      <a:r>
                        <a:rPr lang="en-US" altLang="zh-TW" dirty="0">
                          <a:solidFill>
                            <a:schemeClr val="tx1"/>
                          </a:solidFill>
                        </a:rPr>
                        <a:t>(Ford)</a:t>
                      </a:r>
                      <a:endParaRPr lang="zh-TW" altLang="en-US"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rPr>
                        <a:t>M=72.2</a:t>
                      </a:r>
                      <a:endParaRPr lang="zh-TW" altLang="en-US" dirty="0">
                        <a:solidFill>
                          <a:schemeClr val="tx1"/>
                        </a:solidFill>
                      </a:endParaRPr>
                    </a:p>
                  </a:txBody>
                  <a:tcPr anchor="ctr"/>
                </a:tc>
                <a:extLst>
                  <a:ext uri="{0D108BD9-81ED-4DB2-BD59-A6C34878D82A}">
                    <a16:rowId xmlns:a16="http://schemas.microsoft.com/office/drawing/2014/main" val="856841940"/>
                  </a:ext>
                </a:extLst>
              </a:tr>
            </a:tbl>
          </a:graphicData>
        </a:graphic>
      </p:graphicFrame>
      <p:graphicFrame>
        <p:nvGraphicFramePr>
          <p:cNvPr id="7" name="表格 6">
            <a:extLst>
              <a:ext uri="{FF2B5EF4-FFF2-40B4-BE49-F238E27FC236}">
                <a16:creationId xmlns:a16="http://schemas.microsoft.com/office/drawing/2014/main" id="{2490A121-B2A0-A46F-DF35-E210E19FF95E}"/>
              </a:ext>
            </a:extLst>
          </p:cNvPr>
          <p:cNvGraphicFramePr>
            <a:graphicFrameLocks noGrp="1"/>
          </p:cNvGraphicFramePr>
          <p:nvPr/>
        </p:nvGraphicFramePr>
        <p:xfrm>
          <a:off x="9026470" y="157763"/>
          <a:ext cx="3060000" cy="2194560"/>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613040668"/>
                    </a:ext>
                  </a:extLst>
                </a:gridCol>
                <a:gridCol w="1800000">
                  <a:extLst>
                    <a:ext uri="{9D8B030D-6E8A-4147-A177-3AD203B41FA5}">
                      <a16:colId xmlns:a16="http://schemas.microsoft.com/office/drawing/2014/main" val="318083508"/>
                    </a:ext>
                  </a:extLst>
                </a:gridCol>
              </a:tblGrid>
              <a:tr h="360000">
                <a:tc>
                  <a:txBody>
                    <a:bodyPr/>
                    <a:lstStyle/>
                    <a:p>
                      <a:pPr algn="ctr"/>
                      <a:r>
                        <a:rPr lang="en-US" altLang="zh-TW" dirty="0" err="1">
                          <a:solidFill>
                            <a:schemeClr val="tx1"/>
                          </a:solidFill>
                        </a:rPr>
                        <a:t>eHMI</a:t>
                      </a:r>
                      <a:r>
                        <a:rPr lang="zh-TW" altLang="en-US" dirty="0">
                          <a:solidFill>
                            <a:schemeClr val="tx1"/>
                          </a:solidFill>
                        </a:rPr>
                        <a:t>類型</a:t>
                      </a:r>
                    </a:p>
                  </a:txBody>
                  <a:tcPr anchor="ctr"/>
                </a:tc>
                <a:tc>
                  <a:txBody>
                    <a:bodyPr/>
                    <a:lstStyle/>
                    <a:p>
                      <a:pPr algn="ctr"/>
                      <a:r>
                        <a:rPr lang="zh-TW" altLang="en-US" dirty="0">
                          <a:solidFill>
                            <a:schemeClr val="tx1"/>
                          </a:solidFill>
                        </a:rPr>
                        <a:t>安全感百分比</a:t>
                      </a:r>
                    </a:p>
                  </a:txBody>
                  <a:tcPr anchor="ctr"/>
                </a:tc>
                <a:extLst>
                  <a:ext uri="{0D108BD9-81ED-4DB2-BD59-A6C34878D82A}">
                    <a16:rowId xmlns:a16="http://schemas.microsoft.com/office/drawing/2014/main" val="2498389551"/>
                  </a:ext>
                </a:extLst>
              </a:tr>
              <a:tr h="360000">
                <a:tc>
                  <a:txBody>
                    <a:bodyPr/>
                    <a:lstStyle/>
                    <a:p>
                      <a:pPr algn="ctr"/>
                      <a:r>
                        <a:rPr lang="zh-TW" altLang="en-US" dirty="0">
                          <a:solidFill>
                            <a:schemeClr val="tx1"/>
                          </a:solidFill>
                        </a:rPr>
                        <a:t>無</a:t>
                      </a:r>
                    </a:p>
                  </a:txBody>
                  <a:tcPr anchor="ctr"/>
                </a:tc>
                <a:tc>
                  <a:txBody>
                    <a:bodyPr/>
                    <a:lstStyle/>
                    <a:p>
                      <a:pPr algn="ctr"/>
                      <a:r>
                        <a:rPr lang="en-US" altLang="zh-TW" dirty="0">
                          <a:solidFill>
                            <a:schemeClr val="tx1"/>
                          </a:solidFill>
                        </a:rPr>
                        <a:t>M=65.3</a:t>
                      </a:r>
                      <a:endParaRPr lang="zh-TW" altLang="en-US" dirty="0">
                        <a:solidFill>
                          <a:schemeClr val="tx1"/>
                        </a:solidFill>
                      </a:endParaRPr>
                    </a:p>
                  </a:txBody>
                  <a:tcPr anchor="ctr"/>
                </a:tc>
                <a:extLst>
                  <a:ext uri="{0D108BD9-81ED-4DB2-BD59-A6C34878D82A}">
                    <a16:rowId xmlns:a16="http://schemas.microsoft.com/office/drawing/2014/main" val="3380586144"/>
                  </a:ext>
                </a:extLst>
              </a:tr>
              <a:tr h="360000">
                <a:tc>
                  <a:txBody>
                    <a:bodyPr/>
                    <a:lstStyle/>
                    <a:p>
                      <a:pPr algn="ctr"/>
                      <a:r>
                        <a:rPr lang="zh-TW" altLang="en-US" dirty="0">
                          <a:solidFill>
                            <a:schemeClr val="tx1"/>
                          </a:solidFill>
                        </a:rPr>
                        <a:t>前煞車燈</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rPr>
                        <a:t>M=74.0</a:t>
                      </a:r>
                    </a:p>
                  </a:txBody>
                  <a:tcPr anchor="ctr"/>
                </a:tc>
                <a:extLst>
                  <a:ext uri="{0D108BD9-81ED-4DB2-BD59-A6C34878D82A}">
                    <a16:rowId xmlns:a16="http://schemas.microsoft.com/office/drawing/2014/main" val="879673206"/>
                  </a:ext>
                </a:extLst>
              </a:tr>
              <a:tr h="360000">
                <a:tc>
                  <a:txBody>
                    <a:bodyPr/>
                    <a:lstStyle/>
                    <a:p>
                      <a:pPr algn="ctr"/>
                      <a:r>
                        <a:rPr lang="zh-TW" altLang="en-US" dirty="0">
                          <a:solidFill>
                            <a:schemeClr val="tx1"/>
                          </a:solidFill>
                        </a:rPr>
                        <a:t>動畫</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rPr>
                        <a:t>M=74.4</a:t>
                      </a:r>
                      <a:endParaRPr lang="zh-TW" altLang="en-US" dirty="0">
                        <a:solidFill>
                          <a:schemeClr val="tx1"/>
                        </a:solidFill>
                      </a:endParaRPr>
                    </a:p>
                  </a:txBody>
                  <a:tcPr anchor="ctr"/>
                </a:tc>
                <a:extLst>
                  <a:ext uri="{0D108BD9-81ED-4DB2-BD59-A6C34878D82A}">
                    <a16:rowId xmlns:a16="http://schemas.microsoft.com/office/drawing/2014/main" val="856841940"/>
                  </a:ext>
                </a:extLst>
              </a:tr>
              <a:tr h="360000">
                <a:tc>
                  <a:txBody>
                    <a:bodyPr/>
                    <a:lstStyle/>
                    <a:p>
                      <a:pPr algn="ctr"/>
                      <a:r>
                        <a:rPr lang="zh-TW" altLang="en-US" dirty="0">
                          <a:solidFill>
                            <a:schemeClr val="tx1"/>
                          </a:solidFill>
                        </a:rPr>
                        <a:t>笑臉</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rPr>
                        <a:t>M=74.8</a:t>
                      </a:r>
                      <a:endParaRPr lang="zh-TW" altLang="en-US" dirty="0">
                        <a:solidFill>
                          <a:schemeClr val="tx1"/>
                        </a:solidFill>
                      </a:endParaRPr>
                    </a:p>
                  </a:txBody>
                  <a:tcPr anchor="ctr"/>
                </a:tc>
                <a:extLst>
                  <a:ext uri="{0D108BD9-81ED-4DB2-BD59-A6C34878D82A}">
                    <a16:rowId xmlns:a16="http://schemas.microsoft.com/office/drawing/2014/main" val="443698966"/>
                  </a:ext>
                </a:extLst>
              </a:tr>
              <a:tr h="360000">
                <a:tc>
                  <a:txBody>
                    <a:bodyPr/>
                    <a:lstStyle/>
                    <a:p>
                      <a:pPr algn="ctr"/>
                      <a:r>
                        <a:rPr lang="zh-TW" altLang="en-US" dirty="0">
                          <a:solidFill>
                            <a:schemeClr val="tx1"/>
                          </a:solidFill>
                        </a:rPr>
                        <a:t>文字</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rPr>
                        <a:t>M=76.2</a:t>
                      </a:r>
                      <a:endParaRPr lang="zh-TW" altLang="en-US" dirty="0">
                        <a:solidFill>
                          <a:schemeClr val="tx1"/>
                        </a:solidFill>
                      </a:endParaRPr>
                    </a:p>
                  </a:txBody>
                  <a:tcPr anchor="ctr"/>
                </a:tc>
                <a:extLst>
                  <a:ext uri="{0D108BD9-81ED-4DB2-BD59-A6C34878D82A}">
                    <a16:rowId xmlns:a16="http://schemas.microsoft.com/office/drawing/2014/main" val="2079708981"/>
                  </a:ext>
                </a:extLst>
              </a:tr>
            </a:tbl>
          </a:graphicData>
        </a:graphic>
      </p:graphicFrame>
      <p:graphicFrame>
        <p:nvGraphicFramePr>
          <p:cNvPr id="8" name="表格 7">
            <a:extLst>
              <a:ext uri="{FF2B5EF4-FFF2-40B4-BE49-F238E27FC236}">
                <a16:creationId xmlns:a16="http://schemas.microsoft.com/office/drawing/2014/main" id="{4DF2F39B-56F9-8012-021F-5F07937BEDFC}"/>
              </a:ext>
            </a:extLst>
          </p:cNvPr>
          <p:cNvGraphicFramePr>
            <a:graphicFrameLocks noGrp="1"/>
          </p:cNvGraphicFramePr>
          <p:nvPr/>
        </p:nvGraphicFramePr>
        <p:xfrm>
          <a:off x="6840458" y="5361870"/>
          <a:ext cx="3060000" cy="1463040"/>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613040668"/>
                    </a:ext>
                  </a:extLst>
                </a:gridCol>
                <a:gridCol w="1800000">
                  <a:extLst>
                    <a:ext uri="{9D8B030D-6E8A-4147-A177-3AD203B41FA5}">
                      <a16:colId xmlns:a16="http://schemas.microsoft.com/office/drawing/2014/main" val="318083508"/>
                    </a:ext>
                  </a:extLst>
                </a:gridCol>
              </a:tblGrid>
              <a:tr h="360000">
                <a:tc>
                  <a:txBody>
                    <a:bodyPr/>
                    <a:lstStyle/>
                    <a:p>
                      <a:pPr algn="ctr"/>
                      <a:r>
                        <a:rPr lang="zh-TW" altLang="en-US" dirty="0">
                          <a:solidFill>
                            <a:schemeClr val="tx1"/>
                          </a:solidFill>
                        </a:rPr>
                        <a:t>時序</a:t>
                      </a:r>
                    </a:p>
                  </a:txBody>
                  <a:tcPr anchor="ctr"/>
                </a:tc>
                <a:tc>
                  <a:txBody>
                    <a:bodyPr/>
                    <a:lstStyle/>
                    <a:p>
                      <a:pPr algn="ctr"/>
                      <a:r>
                        <a:rPr lang="zh-TW" altLang="en-US" dirty="0">
                          <a:solidFill>
                            <a:schemeClr val="tx1"/>
                          </a:solidFill>
                        </a:rPr>
                        <a:t>安全感百分比</a:t>
                      </a:r>
                    </a:p>
                  </a:txBody>
                  <a:tcPr anchor="ctr"/>
                </a:tc>
                <a:extLst>
                  <a:ext uri="{0D108BD9-81ED-4DB2-BD59-A6C34878D82A}">
                    <a16:rowId xmlns:a16="http://schemas.microsoft.com/office/drawing/2014/main" val="2498389551"/>
                  </a:ext>
                </a:extLst>
              </a:tr>
              <a:tr h="360000">
                <a:tc>
                  <a:txBody>
                    <a:bodyPr/>
                    <a:lstStyle/>
                    <a:p>
                      <a:pPr algn="ctr"/>
                      <a:r>
                        <a:rPr lang="zh-TW" altLang="en-US" dirty="0">
                          <a:solidFill>
                            <a:schemeClr val="tx1"/>
                          </a:solidFill>
                        </a:rPr>
                        <a:t>早期</a:t>
                      </a:r>
                    </a:p>
                  </a:txBody>
                  <a:tcPr anchor="ctr"/>
                </a:tc>
                <a:tc>
                  <a:txBody>
                    <a:bodyPr/>
                    <a:lstStyle/>
                    <a:p>
                      <a:pPr algn="ctr"/>
                      <a:r>
                        <a:rPr lang="en-US" altLang="zh-TW" dirty="0">
                          <a:solidFill>
                            <a:schemeClr val="tx1"/>
                          </a:solidFill>
                        </a:rPr>
                        <a:t>M=79.3</a:t>
                      </a:r>
                      <a:endParaRPr lang="zh-TW" altLang="en-US" dirty="0">
                        <a:solidFill>
                          <a:schemeClr val="tx1"/>
                        </a:solidFill>
                      </a:endParaRPr>
                    </a:p>
                  </a:txBody>
                  <a:tcPr anchor="ctr"/>
                </a:tc>
                <a:extLst>
                  <a:ext uri="{0D108BD9-81ED-4DB2-BD59-A6C34878D82A}">
                    <a16:rowId xmlns:a16="http://schemas.microsoft.com/office/drawing/2014/main" val="3380586144"/>
                  </a:ext>
                </a:extLst>
              </a:tr>
              <a:tr h="360000">
                <a:tc>
                  <a:txBody>
                    <a:bodyPr/>
                    <a:lstStyle/>
                    <a:p>
                      <a:pPr algn="ctr"/>
                      <a:r>
                        <a:rPr lang="zh-TW" altLang="en-US" dirty="0">
                          <a:solidFill>
                            <a:schemeClr val="tx1"/>
                          </a:solidFill>
                        </a:rPr>
                        <a:t>中期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rPr>
                        <a:t>M=75.8</a:t>
                      </a:r>
                    </a:p>
                  </a:txBody>
                  <a:tcPr anchor="ctr"/>
                </a:tc>
                <a:extLst>
                  <a:ext uri="{0D108BD9-81ED-4DB2-BD59-A6C34878D82A}">
                    <a16:rowId xmlns:a16="http://schemas.microsoft.com/office/drawing/2014/main" val="879673206"/>
                  </a:ext>
                </a:extLst>
              </a:tr>
              <a:tr h="360000">
                <a:tc>
                  <a:txBody>
                    <a:bodyPr/>
                    <a:lstStyle/>
                    <a:p>
                      <a:pPr algn="ctr"/>
                      <a:r>
                        <a:rPr lang="zh-TW" altLang="en-US" dirty="0">
                          <a:solidFill>
                            <a:schemeClr val="tx1"/>
                          </a:solidFill>
                        </a:rPr>
                        <a:t>晚期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rPr>
                        <a:t>M=69.5</a:t>
                      </a:r>
                      <a:endParaRPr lang="zh-TW" altLang="en-US" dirty="0">
                        <a:solidFill>
                          <a:schemeClr val="tx1"/>
                        </a:solidFill>
                      </a:endParaRPr>
                    </a:p>
                  </a:txBody>
                  <a:tcPr anchor="ctr"/>
                </a:tc>
                <a:extLst>
                  <a:ext uri="{0D108BD9-81ED-4DB2-BD59-A6C34878D82A}">
                    <a16:rowId xmlns:a16="http://schemas.microsoft.com/office/drawing/2014/main" val="856841940"/>
                  </a:ext>
                </a:extLst>
              </a:tr>
            </a:tbl>
          </a:graphicData>
        </a:graphic>
      </p:graphicFrame>
    </p:spTree>
    <p:extLst>
      <p:ext uri="{BB962C8B-B14F-4D97-AF65-F5344CB8AC3E}">
        <p14:creationId xmlns:p14="http://schemas.microsoft.com/office/powerpoint/2010/main" val="3204274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a:t>Result-</a:t>
            </a:r>
            <a:r>
              <a:rPr lang="zh-TW" altLang="en-US"/>
              <a:t>讓步</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endParaRPr lang="zh-TW" altLang="en-US" dirty="0"/>
          </a:p>
        </p:txBody>
      </p:sp>
      <p:sp>
        <p:nvSpPr>
          <p:cNvPr id="4" name="投影片編號版面配置區 3">
            <a:extLst>
              <a:ext uri="{FF2B5EF4-FFF2-40B4-BE49-F238E27FC236}">
                <a16:creationId xmlns:a16="http://schemas.microsoft.com/office/drawing/2014/main" id="{28184E39-90A7-DCA5-F351-A15D562FD8DF}"/>
              </a:ext>
            </a:extLst>
          </p:cNvPr>
          <p:cNvSpPr>
            <a:spLocks noGrp="1"/>
          </p:cNvSpPr>
          <p:nvPr>
            <p:ph type="sldNum" sz="quarter" idx="12"/>
          </p:nvPr>
        </p:nvSpPr>
        <p:spPr/>
        <p:txBody>
          <a:bodyPr/>
          <a:lstStyle/>
          <a:p>
            <a:fld id="{ADB9A16C-9DC4-47BC-86C3-85660D3CFFBD}" type="slidenum">
              <a:rPr lang="zh-TW" altLang="en-US" smtClean="0"/>
              <a:t>29</a:t>
            </a:fld>
            <a:endParaRPr lang="zh-TW" altLang="en-US"/>
          </a:p>
        </p:txBody>
      </p:sp>
      <p:grpSp>
        <p:nvGrpSpPr>
          <p:cNvPr id="12" name="群組 11">
            <a:extLst>
              <a:ext uri="{FF2B5EF4-FFF2-40B4-BE49-F238E27FC236}">
                <a16:creationId xmlns:a16="http://schemas.microsoft.com/office/drawing/2014/main" id="{CC6059CF-C03B-FFF6-F3ED-9D564250DDC7}"/>
              </a:ext>
            </a:extLst>
          </p:cNvPr>
          <p:cNvGrpSpPr/>
          <p:nvPr/>
        </p:nvGrpSpPr>
        <p:grpSpPr>
          <a:xfrm>
            <a:off x="1832967" y="1737360"/>
            <a:ext cx="8526065" cy="4582164"/>
            <a:chOff x="1832967" y="1737360"/>
            <a:chExt cx="8526065" cy="4582164"/>
          </a:xfrm>
        </p:grpSpPr>
        <p:pic>
          <p:nvPicPr>
            <p:cNvPr id="6" name="圖片 5">
              <a:extLst>
                <a:ext uri="{FF2B5EF4-FFF2-40B4-BE49-F238E27FC236}">
                  <a16:creationId xmlns:a16="http://schemas.microsoft.com/office/drawing/2014/main" id="{4C387069-8511-6B6C-8CF3-E4FAABD92D29}"/>
                </a:ext>
              </a:extLst>
            </p:cNvPr>
            <p:cNvPicPr>
              <a:picLocks noChangeAspect="1"/>
            </p:cNvPicPr>
            <p:nvPr/>
          </p:nvPicPr>
          <p:blipFill>
            <a:blip r:embed="rId3"/>
            <a:stretch>
              <a:fillRect/>
            </a:stretch>
          </p:blipFill>
          <p:spPr>
            <a:xfrm>
              <a:off x="1832967" y="1737360"/>
              <a:ext cx="8526065" cy="4582164"/>
            </a:xfrm>
            <a:prstGeom prst="rect">
              <a:avLst/>
            </a:prstGeom>
          </p:spPr>
        </p:pic>
        <p:pic>
          <p:nvPicPr>
            <p:cNvPr id="9" name="圖片 8">
              <a:extLst>
                <a:ext uri="{FF2B5EF4-FFF2-40B4-BE49-F238E27FC236}">
                  <a16:creationId xmlns:a16="http://schemas.microsoft.com/office/drawing/2014/main" id="{D76762EA-EF21-6003-5BBF-338FB33F72CD}"/>
                </a:ext>
              </a:extLst>
            </p:cNvPr>
            <p:cNvPicPr>
              <a:picLocks noChangeAspect="1"/>
            </p:cNvPicPr>
            <p:nvPr/>
          </p:nvPicPr>
          <p:blipFill rotWithShape="1">
            <a:blip r:embed="rId4"/>
            <a:srcRect t="4052"/>
            <a:stretch/>
          </p:blipFill>
          <p:spPr>
            <a:xfrm>
              <a:off x="2294516" y="3473977"/>
              <a:ext cx="7976535" cy="1142862"/>
            </a:xfrm>
            <a:prstGeom prst="rect">
              <a:avLst/>
            </a:prstGeom>
          </p:spPr>
        </p:pic>
        <p:pic>
          <p:nvPicPr>
            <p:cNvPr id="11" name="圖片 10">
              <a:extLst>
                <a:ext uri="{FF2B5EF4-FFF2-40B4-BE49-F238E27FC236}">
                  <a16:creationId xmlns:a16="http://schemas.microsoft.com/office/drawing/2014/main" id="{8D3BCB2B-8DA7-FC18-E24F-D9654AAF51B9}"/>
                </a:ext>
              </a:extLst>
            </p:cNvPr>
            <p:cNvPicPr>
              <a:picLocks noChangeAspect="1"/>
            </p:cNvPicPr>
            <p:nvPr/>
          </p:nvPicPr>
          <p:blipFill rotWithShape="1">
            <a:blip r:embed="rId5"/>
            <a:srcRect t="5836"/>
            <a:stretch/>
          </p:blipFill>
          <p:spPr>
            <a:xfrm>
              <a:off x="2347677" y="4965403"/>
              <a:ext cx="7923374" cy="1059661"/>
            </a:xfrm>
            <a:prstGeom prst="rect">
              <a:avLst/>
            </a:prstGeom>
          </p:spPr>
        </p:pic>
      </p:grpSp>
    </p:spTree>
    <p:extLst>
      <p:ext uri="{BB962C8B-B14F-4D97-AF65-F5344CB8AC3E}">
        <p14:creationId xmlns:p14="http://schemas.microsoft.com/office/powerpoint/2010/main" val="634619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A313E5-0032-AFF8-A9A2-9F4CB8C7F084}"/>
              </a:ext>
            </a:extLst>
          </p:cNvPr>
          <p:cNvSpPr txBox="1">
            <a:spLocks/>
          </p:cNvSpPr>
          <p:nvPr/>
        </p:nvSpPr>
        <p:spPr>
          <a:xfrm>
            <a:off x="362551" y="0"/>
            <a:ext cx="11466897" cy="812800"/>
          </a:xfrm>
          <a:prstGeom prst="rect">
            <a:avLst/>
          </a:prstGeom>
        </p:spPr>
        <p:txBody>
          <a:bodyPr>
            <a:normAutofit fontScale="82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5000"/>
              </a:lnSpc>
              <a:spcBef>
                <a:spcPts val="300"/>
              </a:spcBef>
              <a:spcAft>
                <a:spcPts val="300"/>
              </a:spcAft>
            </a:pPr>
            <a:r>
              <a:rPr lang="en-US" altLang="zh-TW" sz="2800" b="1"/>
              <a:t>To Walk or Not to Walk: Crowdsourced Assessment of External Vehicle-to-Pedestrian Displays</a:t>
            </a:r>
            <a:endParaRPr lang="zh-TW" altLang="en-US" sz="2800" b="1" dirty="0"/>
          </a:p>
        </p:txBody>
      </p:sp>
      <p:pic>
        <p:nvPicPr>
          <p:cNvPr id="6" name="圖片 5">
            <a:extLst>
              <a:ext uri="{FF2B5EF4-FFF2-40B4-BE49-F238E27FC236}">
                <a16:creationId xmlns:a16="http://schemas.microsoft.com/office/drawing/2014/main" id="{A21184EC-5C8C-B717-8FF7-DDD2D8094517}"/>
              </a:ext>
            </a:extLst>
          </p:cNvPr>
          <p:cNvPicPr>
            <a:picLocks noChangeAspect="1"/>
          </p:cNvPicPr>
          <p:nvPr/>
        </p:nvPicPr>
        <p:blipFill>
          <a:blip r:embed="rId3"/>
          <a:stretch>
            <a:fillRect/>
          </a:stretch>
        </p:blipFill>
        <p:spPr>
          <a:xfrm>
            <a:off x="362551" y="1884257"/>
            <a:ext cx="6506866" cy="3826732"/>
          </a:xfrm>
          <a:prstGeom prst="rect">
            <a:avLst/>
          </a:prstGeom>
        </p:spPr>
      </p:pic>
      <p:sp>
        <p:nvSpPr>
          <p:cNvPr id="27" name="文字方塊 26">
            <a:extLst>
              <a:ext uri="{FF2B5EF4-FFF2-40B4-BE49-F238E27FC236}">
                <a16:creationId xmlns:a16="http://schemas.microsoft.com/office/drawing/2014/main" id="{A176DD09-0EF5-72BF-5F09-E83AD21ABC96}"/>
              </a:ext>
            </a:extLst>
          </p:cNvPr>
          <p:cNvSpPr txBox="1"/>
          <p:nvPr/>
        </p:nvSpPr>
        <p:spPr>
          <a:xfrm>
            <a:off x="390548" y="1334627"/>
            <a:ext cx="1978068" cy="461665"/>
          </a:xfrm>
          <a:prstGeom prst="rect">
            <a:avLst/>
          </a:prstGeom>
          <a:noFill/>
        </p:spPr>
        <p:txBody>
          <a:bodyPr wrap="square" rtlCol="0">
            <a:spAutoFit/>
          </a:bodyPr>
          <a:lstStyle/>
          <a:p>
            <a:pPr marL="342900" indent="-342900">
              <a:buFont typeface="Wingdings" panose="05000000000000000000" pitchFamily="2" charset="2"/>
              <a:buChar char="Ø"/>
            </a:pPr>
            <a:r>
              <a:rPr lang="zh-TW" altLang="en-US" sz="2400" dirty="0"/>
              <a:t>呈現場景</a:t>
            </a:r>
          </a:p>
        </p:txBody>
      </p:sp>
      <p:sp>
        <p:nvSpPr>
          <p:cNvPr id="12" name="文字方塊 11">
            <a:extLst>
              <a:ext uri="{FF2B5EF4-FFF2-40B4-BE49-F238E27FC236}">
                <a16:creationId xmlns:a16="http://schemas.microsoft.com/office/drawing/2014/main" id="{ED6EDEC3-940F-44BA-1C30-D88F990E2E11}"/>
              </a:ext>
            </a:extLst>
          </p:cNvPr>
          <p:cNvSpPr txBox="1"/>
          <p:nvPr/>
        </p:nvSpPr>
        <p:spPr>
          <a:xfrm>
            <a:off x="7318331" y="2228671"/>
            <a:ext cx="4511117" cy="4301177"/>
          </a:xfrm>
          <a:prstGeom prst="rect">
            <a:avLst/>
          </a:prstGeom>
          <a:noFill/>
        </p:spPr>
        <p:txBody>
          <a:bodyPr wrap="square" rtlCol="0">
            <a:spAutoFit/>
          </a:bodyPr>
          <a:lstStyle/>
          <a:p>
            <a:pPr marL="342900" indent="-342900">
              <a:lnSpc>
                <a:spcPct val="125000"/>
              </a:lnSpc>
              <a:spcBef>
                <a:spcPts val="300"/>
              </a:spcBef>
              <a:spcAft>
                <a:spcPts val="300"/>
              </a:spcAft>
              <a:buFont typeface="Wingdings" panose="05000000000000000000" pitchFamily="2" charset="2"/>
              <a:buChar char="Ø"/>
            </a:pPr>
            <a:r>
              <a:rPr lang="zh-TW" altLang="en-US" sz="2800" dirty="0"/>
              <a:t>單向車道</a:t>
            </a:r>
            <a:endParaRPr lang="en-US" altLang="zh-TW" sz="2800" dirty="0"/>
          </a:p>
          <a:p>
            <a:pPr marL="342900" indent="-342900">
              <a:lnSpc>
                <a:spcPct val="125000"/>
              </a:lnSpc>
              <a:spcBef>
                <a:spcPts val="300"/>
              </a:spcBef>
              <a:spcAft>
                <a:spcPts val="300"/>
              </a:spcAft>
              <a:buFont typeface="Wingdings" panose="05000000000000000000" pitchFamily="2" charset="2"/>
              <a:buChar char="Ø"/>
            </a:pPr>
            <a:r>
              <a:rPr lang="zh-TW" altLang="en-US" sz="2800" dirty="0"/>
              <a:t>沒有紅綠燈的行人穿越道</a:t>
            </a:r>
            <a:endParaRPr lang="en-US" altLang="zh-TW" sz="2800" dirty="0"/>
          </a:p>
          <a:p>
            <a:pPr marL="342900" indent="-342900">
              <a:lnSpc>
                <a:spcPct val="125000"/>
              </a:lnSpc>
              <a:spcBef>
                <a:spcPts val="300"/>
              </a:spcBef>
              <a:spcAft>
                <a:spcPts val="300"/>
              </a:spcAft>
              <a:buFont typeface="Wingdings" panose="05000000000000000000" pitchFamily="2" charset="2"/>
              <a:buChar char="Ø"/>
            </a:pPr>
            <a:r>
              <a:rPr lang="zh-TW" altLang="en-US" sz="2800" dirty="0"/>
              <a:t>受測者不會看到司機</a:t>
            </a:r>
            <a:endParaRPr lang="en-US" altLang="zh-TW" sz="2800" dirty="0"/>
          </a:p>
          <a:p>
            <a:pPr marL="342900" indent="-342900">
              <a:lnSpc>
                <a:spcPct val="125000"/>
              </a:lnSpc>
              <a:spcBef>
                <a:spcPts val="300"/>
              </a:spcBef>
              <a:spcAft>
                <a:spcPts val="300"/>
              </a:spcAft>
              <a:buFont typeface="Wingdings" panose="05000000000000000000" pitchFamily="2" charset="2"/>
              <a:buChar char="Ø"/>
            </a:pPr>
            <a:endParaRPr lang="en-US" altLang="zh-TW" sz="2800" dirty="0"/>
          </a:p>
          <a:p>
            <a:pPr marL="342900" indent="-342900">
              <a:lnSpc>
                <a:spcPct val="125000"/>
              </a:lnSpc>
              <a:spcBef>
                <a:spcPts val="300"/>
              </a:spcBef>
              <a:spcAft>
                <a:spcPts val="300"/>
              </a:spcAft>
              <a:buFont typeface="Wingdings" panose="05000000000000000000" pitchFamily="2" charset="2"/>
              <a:buChar char="Ø"/>
            </a:pPr>
            <a:endParaRPr lang="en-US" altLang="zh-TW" sz="2800" dirty="0"/>
          </a:p>
          <a:p>
            <a:pPr marL="342900" indent="-342900">
              <a:buFont typeface="Wingdings" panose="05000000000000000000" pitchFamily="2" charset="2"/>
              <a:buChar char="Ø"/>
            </a:pPr>
            <a:endParaRPr lang="en-US" altLang="zh-TW" sz="2800" dirty="0"/>
          </a:p>
          <a:p>
            <a:pPr marL="342900" indent="-342900">
              <a:buFont typeface="Wingdings" panose="05000000000000000000" pitchFamily="2" charset="2"/>
              <a:buChar char="Ø"/>
            </a:pPr>
            <a:endParaRPr lang="en-US" altLang="zh-TW" sz="2400" dirty="0"/>
          </a:p>
          <a:p>
            <a:pPr marL="342900" indent="-342900">
              <a:buFont typeface="Wingdings" panose="05000000000000000000" pitchFamily="2" charset="2"/>
              <a:buChar char="Ø"/>
            </a:pPr>
            <a:endParaRPr lang="zh-TW" altLang="en-US" sz="2400" dirty="0"/>
          </a:p>
        </p:txBody>
      </p:sp>
    </p:spTree>
    <p:extLst>
      <p:ext uri="{BB962C8B-B14F-4D97-AF65-F5344CB8AC3E}">
        <p14:creationId xmlns:p14="http://schemas.microsoft.com/office/powerpoint/2010/main" val="1289317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dirty="0"/>
              <a:t>介面理解力</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在四個 </a:t>
            </a:r>
            <a:r>
              <a:rPr lang="en-US" altLang="zh-TW" dirty="0" err="1"/>
              <a:t>eHMI</a:t>
            </a:r>
            <a:r>
              <a:rPr lang="en-US" altLang="zh-TW" dirty="0"/>
              <a:t> </a:t>
            </a:r>
            <a:r>
              <a:rPr lang="zh-TW" altLang="en-US" dirty="0"/>
              <a:t>中，文本被認為是最容易理解的。</a:t>
            </a:r>
          </a:p>
        </p:txBody>
      </p:sp>
      <p:sp>
        <p:nvSpPr>
          <p:cNvPr id="4" name="投影片編號版面配置區 3">
            <a:extLst>
              <a:ext uri="{FF2B5EF4-FFF2-40B4-BE49-F238E27FC236}">
                <a16:creationId xmlns:a16="http://schemas.microsoft.com/office/drawing/2014/main" id="{28184E39-90A7-DCA5-F351-A15D562FD8DF}"/>
              </a:ext>
            </a:extLst>
          </p:cNvPr>
          <p:cNvSpPr>
            <a:spLocks noGrp="1"/>
          </p:cNvSpPr>
          <p:nvPr>
            <p:ph type="sldNum" sz="quarter" idx="12"/>
          </p:nvPr>
        </p:nvSpPr>
        <p:spPr/>
        <p:txBody>
          <a:bodyPr/>
          <a:lstStyle/>
          <a:p>
            <a:fld id="{ADB9A16C-9DC4-47BC-86C3-85660D3CFFBD}" type="slidenum">
              <a:rPr lang="zh-TW" altLang="en-US" smtClean="0"/>
              <a:t>30</a:t>
            </a:fld>
            <a:endParaRPr lang="zh-TW" altLang="en-US"/>
          </a:p>
        </p:txBody>
      </p:sp>
      <p:pic>
        <p:nvPicPr>
          <p:cNvPr id="6" name="圖片 5">
            <a:extLst>
              <a:ext uri="{FF2B5EF4-FFF2-40B4-BE49-F238E27FC236}">
                <a16:creationId xmlns:a16="http://schemas.microsoft.com/office/drawing/2014/main" id="{824F1778-10B6-1D4F-565A-935F2A16028B}"/>
              </a:ext>
            </a:extLst>
          </p:cNvPr>
          <p:cNvPicPr>
            <a:picLocks noChangeAspect="1"/>
          </p:cNvPicPr>
          <p:nvPr/>
        </p:nvPicPr>
        <p:blipFill>
          <a:blip r:embed="rId3"/>
          <a:stretch>
            <a:fillRect/>
          </a:stretch>
        </p:blipFill>
        <p:spPr>
          <a:xfrm>
            <a:off x="1934895" y="2592037"/>
            <a:ext cx="8383170" cy="3277057"/>
          </a:xfrm>
          <a:prstGeom prst="rect">
            <a:avLst/>
          </a:prstGeom>
        </p:spPr>
      </p:pic>
    </p:spTree>
    <p:extLst>
      <p:ext uri="{BB962C8B-B14F-4D97-AF65-F5344CB8AC3E}">
        <p14:creationId xmlns:p14="http://schemas.microsoft.com/office/powerpoint/2010/main" val="676537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dirty="0"/>
              <a:t>介面偏好</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超過</a:t>
            </a:r>
            <a:r>
              <a:rPr lang="en-US" altLang="zh-TW" dirty="0"/>
              <a:t>80%</a:t>
            </a:r>
            <a:r>
              <a:rPr lang="zh-TW" altLang="en-US" dirty="0"/>
              <a:t>的受測者最不喜歡無介面的車輛</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四個</a:t>
            </a:r>
            <a:r>
              <a:rPr lang="en-US" altLang="zh-TW" dirty="0" err="1"/>
              <a:t>eHMI</a:t>
            </a:r>
            <a:r>
              <a:rPr lang="zh-TW" altLang="en-US" dirty="0"/>
              <a:t>之間沒有顯著差異，但笑臉及動畫的偏好程度略高於文字和前煞車燈</a:t>
            </a:r>
          </a:p>
        </p:txBody>
      </p:sp>
      <p:sp>
        <p:nvSpPr>
          <p:cNvPr id="4" name="投影片編號版面配置區 3">
            <a:extLst>
              <a:ext uri="{FF2B5EF4-FFF2-40B4-BE49-F238E27FC236}">
                <a16:creationId xmlns:a16="http://schemas.microsoft.com/office/drawing/2014/main" id="{28184E39-90A7-DCA5-F351-A15D562FD8DF}"/>
              </a:ext>
            </a:extLst>
          </p:cNvPr>
          <p:cNvSpPr>
            <a:spLocks noGrp="1"/>
          </p:cNvSpPr>
          <p:nvPr>
            <p:ph type="sldNum" sz="quarter" idx="12"/>
          </p:nvPr>
        </p:nvSpPr>
        <p:spPr/>
        <p:txBody>
          <a:bodyPr/>
          <a:lstStyle/>
          <a:p>
            <a:fld id="{ADB9A16C-9DC4-47BC-86C3-85660D3CFFBD}" type="slidenum">
              <a:rPr lang="zh-TW" altLang="en-US" smtClean="0"/>
              <a:t>31</a:t>
            </a:fld>
            <a:endParaRPr lang="zh-TW" altLang="en-US"/>
          </a:p>
        </p:txBody>
      </p:sp>
      <p:pic>
        <p:nvPicPr>
          <p:cNvPr id="6" name="圖片 5">
            <a:extLst>
              <a:ext uri="{FF2B5EF4-FFF2-40B4-BE49-F238E27FC236}">
                <a16:creationId xmlns:a16="http://schemas.microsoft.com/office/drawing/2014/main" id="{87075B1F-053A-4AED-5653-E769425708CC}"/>
              </a:ext>
            </a:extLst>
          </p:cNvPr>
          <p:cNvPicPr>
            <a:picLocks noChangeAspect="1"/>
          </p:cNvPicPr>
          <p:nvPr/>
        </p:nvPicPr>
        <p:blipFill>
          <a:blip r:embed="rId3"/>
          <a:stretch>
            <a:fillRect/>
          </a:stretch>
        </p:blipFill>
        <p:spPr>
          <a:xfrm>
            <a:off x="1896789" y="3429000"/>
            <a:ext cx="8459381" cy="2838846"/>
          </a:xfrm>
          <a:prstGeom prst="rect">
            <a:avLst/>
          </a:prstGeom>
        </p:spPr>
      </p:pic>
    </p:spTree>
    <p:extLst>
      <p:ext uri="{BB962C8B-B14F-4D97-AF65-F5344CB8AC3E}">
        <p14:creationId xmlns:p14="http://schemas.microsoft.com/office/powerpoint/2010/main" val="2399030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Discussion</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本研究使用頭戴顯示器探討四個</a:t>
            </a:r>
            <a:r>
              <a:rPr lang="en-US" altLang="zh-TW" dirty="0" err="1"/>
              <a:t>eHMI</a:t>
            </a:r>
            <a:r>
              <a:rPr lang="zh-TW" altLang="en-US" dirty="0"/>
              <a:t>對受測者穿越意圖的影響。</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受測者認為四個</a:t>
            </a:r>
            <a:r>
              <a:rPr lang="en-US" altLang="zh-TW" dirty="0" err="1"/>
              <a:t>eHMI</a:t>
            </a:r>
            <a:r>
              <a:rPr lang="zh-TW" altLang="en-US" dirty="0"/>
              <a:t>都較沒有</a:t>
            </a:r>
            <a:r>
              <a:rPr lang="en-US" altLang="zh-TW" dirty="0" err="1"/>
              <a:t>eHMI</a:t>
            </a:r>
            <a:r>
              <a:rPr lang="zh-TW" altLang="en-US" dirty="0"/>
              <a:t>更安全，沒有</a:t>
            </a:r>
            <a:r>
              <a:rPr lang="en-US" altLang="zh-TW" dirty="0" err="1"/>
              <a:t>eHMI</a:t>
            </a:r>
            <a:r>
              <a:rPr lang="zh-TW" altLang="en-US" dirty="0"/>
              <a:t>的安全感百分比比四個</a:t>
            </a:r>
            <a:r>
              <a:rPr lang="en-US" altLang="zh-TW" dirty="0" err="1"/>
              <a:t>eHMI</a:t>
            </a:r>
            <a:r>
              <a:rPr lang="zh-TW" altLang="en-US" dirty="0"/>
              <a:t>低約</a:t>
            </a:r>
            <a:r>
              <a:rPr lang="en-US" altLang="zh-TW" dirty="0"/>
              <a:t>10%</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en-US" altLang="zh-TW" dirty="0" err="1"/>
              <a:t>eHMI</a:t>
            </a:r>
            <a:r>
              <a:rPr lang="zh-TW" altLang="en-US" dirty="0"/>
              <a:t>切換的時間越早，受測者越早感到安全。</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與</a:t>
            </a:r>
            <a:r>
              <a:rPr lang="en-US" altLang="zh-TW" dirty="0" err="1"/>
              <a:t>Fridman</a:t>
            </a:r>
            <a:r>
              <a:rPr lang="en-US" altLang="zh-TW" dirty="0"/>
              <a:t> et al. (2017)</a:t>
            </a:r>
            <a:r>
              <a:rPr lang="zh-TW" altLang="en-US" dirty="0"/>
              <a:t>的研究一致，發現文字是被受測者認為最不模糊的介面。</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與</a:t>
            </a:r>
            <a:r>
              <a:rPr lang="en-US" altLang="zh-TW" dirty="0" err="1"/>
              <a:t>Kadali</a:t>
            </a:r>
            <a:r>
              <a:rPr lang="en-US" altLang="zh-TW" dirty="0"/>
              <a:t> &amp; </a:t>
            </a:r>
            <a:r>
              <a:rPr lang="en-US" altLang="zh-TW" dirty="0" err="1"/>
              <a:t>Vedagiri</a:t>
            </a:r>
            <a:r>
              <a:rPr lang="en-US" altLang="zh-TW" dirty="0"/>
              <a:t>, (2016)</a:t>
            </a:r>
            <a:r>
              <a:rPr lang="zh-TW" altLang="en-US" dirty="0"/>
              <a:t>的研究一致，受測者認為越大的車輛越不安全。</a:t>
            </a:r>
            <a:endParaRPr lang="en-US" altLang="zh-TW" dirty="0"/>
          </a:p>
          <a:p>
            <a:pPr>
              <a:lnSpc>
                <a:spcPct val="125000"/>
              </a:lnSpc>
              <a:spcBef>
                <a:spcPts val="300"/>
              </a:spcBef>
              <a:spcAft>
                <a:spcPts val="300"/>
              </a:spcAft>
              <a:buFont typeface="Wingdings" panose="05000000000000000000" pitchFamily="2" charset="2"/>
              <a:buChar char="Ø"/>
            </a:pPr>
            <a:endParaRPr lang="zh-TW" altLang="en-US" dirty="0"/>
          </a:p>
        </p:txBody>
      </p:sp>
      <p:sp>
        <p:nvSpPr>
          <p:cNvPr id="4" name="投影片編號版面配置區 3">
            <a:extLst>
              <a:ext uri="{FF2B5EF4-FFF2-40B4-BE49-F238E27FC236}">
                <a16:creationId xmlns:a16="http://schemas.microsoft.com/office/drawing/2014/main" id="{C4D5243D-3021-0E5D-B949-D3B64F19EA9B}"/>
              </a:ext>
            </a:extLst>
          </p:cNvPr>
          <p:cNvSpPr>
            <a:spLocks noGrp="1"/>
          </p:cNvSpPr>
          <p:nvPr>
            <p:ph type="sldNum" sz="quarter" idx="12"/>
          </p:nvPr>
        </p:nvSpPr>
        <p:spPr/>
        <p:txBody>
          <a:bodyPr/>
          <a:lstStyle/>
          <a:p>
            <a:fld id="{ADB9A16C-9DC4-47BC-86C3-85660D3CFFBD}" type="slidenum">
              <a:rPr lang="zh-TW" altLang="en-US" smtClean="0"/>
              <a:t>32</a:t>
            </a:fld>
            <a:endParaRPr lang="zh-TW" altLang="en-US"/>
          </a:p>
        </p:txBody>
      </p:sp>
    </p:spTree>
    <p:extLst>
      <p:ext uri="{BB962C8B-B14F-4D97-AF65-F5344CB8AC3E}">
        <p14:creationId xmlns:p14="http://schemas.microsoft.com/office/powerpoint/2010/main" val="3115410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5B4592-FA52-4568-8BB4-43EEC52FF7A1}"/>
              </a:ext>
            </a:extLst>
          </p:cNvPr>
          <p:cNvSpPr>
            <a:spLocks noGrp="1"/>
          </p:cNvSpPr>
          <p:nvPr>
            <p:ph type="ctrTitle"/>
          </p:nvPr>
        </p:nvSpPr>
        <p:spPr>
          <a:xfrm>
            <a:off x="409769" y="758952"/>
            <a:ext cx="11782232" cy="3566160"/>
          </a:xfrm>
        </p:spPr>
        <p:txBody>
          <a:bodyPr>
            <a:noAutofit/>
          </a:bodyPr>
          <a:lstStyle/>
          <a:p>
            <a:pPr algn="ctr">
              <a:lnSpc>
                <a:spcPct val="125000"/>
              </a:lnSpc>
              <a:spcBef>
                <a:spcPts val="300"/>
              </a:spcBef>
              <a:spcAft>
                <a:spcPts val="300"/>
              </a:spcAft>
            </a:pPr>
            <a:r>
              <a:rPr lang="en-US" altLang="zh-TW" sz="4000" dirty="0"/>
              <a:t>Investigating pedestrian suggestions for external features</a:t>
            </a:r>
            <a:br>
              <a:rPr lang="en-US" altLang="zh-TW" sz="4000" dirty="0"/>
            </a:br>
            <a:r>
              <a:rPr lang="en-US" altLang="zh-TW" sz="4000" dirty="0"/>
              <a:t>on fully autonomous vehicles: A virtual reality experiment</a:t>
            </a:r>
            <a:endParaRPr lang="zh-TW" altLang="en-US" sz="4000" dirty="0"/>
          </a:p>
        </p:txBody>
      </p:sp>
      <p:sp>
        <p:nvSpPr>
          <p:cNvPr id="3" name="副標題 2">
            <a:extLst>
              <a:ext uri="{FF2B5EF4-FFF2-40B4-BE49-F238E27FC236}">
                <a16:creationId xmlns:a16="http://schemas.microsoft.com/office/drawing/2014/main" id="{7BBCE08D-2044-4ADC-BD6A-E048B602B752}"/>
              </a:ext>
            </a:extLst>
          </p:cNvPr>
          <p:cNvSpPr>
            <a:spLocks noGrp="1"/>
          </p:cNvSpPr>
          <p:nvPr>
            <p:ph type="subTitle" idx="1"/>
          </p:nvPr>
        </p:nvSpPr>
        <p:spPr>
          <a:xfrm>
            <a:off x="302191" y="4455621"/>
            <a:ext cx="11782233" cy="1828638"/>
          </a:xfrm>
        </p:spPr>
        <p:txBody>
          <a:bodyPr>
            <a:normAutofit fontScale="92500" lnSpcReduction="10000"/>
          </a:bodyPr>
          <a:lstStyle/>
          <a:p>
            <a:r>
              <a:rPr lang="zh-TW" altLang="en-US" cap="none" dirty="0"/>
              <a:t>作者：</a:t>
            </a:r>
            <a:r>
              <a:rPr lang="en-US" altLang="zh-TW" cap="none" dirty="0"/>
              <a:t> </a:t>
            </a:r>
            <a:r>
              <a:rPr lang="en-US" altLang="zh-TW" cap="none" dirty="0" err="1"/>
              <a:t>Shuchisnigdha</a:t>
            </a:r>
            <a:r>
              <a:rPr lang="en-US" altLang="zh-TW" cap="none" dirty="0"/>
              <a:t> Deb, Lesley J. </a:t>
            </a:r>
            <a:r>
              <a:rPr lang="en-US" altLang="zh-TW" cap="none" dirty="0" err="1"/>
              <a:t>Strawderman</a:t>
            </a:r>
            <a:r>
              <a:rPr lang="en-US" altLang="zh-TW" cap="none" dirty="0"/>
              <a:t>, Daniel W. Carruth</a:t>
            </a:r>
          </a:p>
          <a:p>
            <a:r>
              <a:rPr lang="zh-TW" altLang="en-US" cap="none" dirty="0"/>
              <a:t>期刊：</a:t>
            </a:r>
            <a:r>
              <a:rPr lang="en-US" altLang="zh-TW" cap="none"/>
              <a:t>Transportation Research Part F 59 (2018) 135–149</a:t>
            </a:r>
            <a:endParaRPr lang="en-US" altLang="zh-TW" cap="none" dirty="0"/>
          </a:p>
          <a:p>
            <a:r>
              <a:rPr lang="zh-TW" altLang="en-US" cap="none" dirty="0"/>
              <a:t>學生：陳瑀婕</a:t>
            </a:r>
          </a:p>
          <a:p>
            <a:r>
              <a:rPr lang="zh-TW" altLang="en-US" cap="none" dirty="0"/>
              <a:t>指導教授：柳永青 教授</a:t>
            </a:r>
          </a:p>
          <a:p>
            <a:endParaRPr lang="zh-TW" altLang="en-US" dirty="0"/>
          </a:p>
        </p:txBody>
      </p:sp>
      <p:sp>
        <p:nvSpPr>
          <p:cNvPr id="4" name="投影片編號版面配置區 3">
            <a:extLst>
              <a:ext uri="{FF2B5EF4-FFF2-40B4-BE49-F238E27FC236}">
                <a16:creationId xmlns:a16="http://schemas.microsoft.com/office/drawing/2014/main" id="{9432FFD2-F2AD-8A00-CDB2-0F56DB9BBA86}"/>
              </a:ext>
            </a:extLst>
          </p:cNvPr>
          <p:cNvSpPr>
            <a:spLocks noGrp="1"/>
          </p:cNvSpPr>
          <p:nvPr>
            <p:ph type="sldNum" sz="quarter" idx="12"/>
          </p:nvPr>
        </p:nvSpPr>
        <p:spPr/>
        <p:txBody>
          <a:bodyPr/>
          <a:lstStyle/>
          <a:p>
            <a:fld id="{ADB9A16C-9DC4-47BC-86C3-85660D3CFFBD}" type="slidenum">
              <a:rPr lang="zh-TW" altLang="en-US" smtClean="0"/>
              <a:t>33</a:t>
            </a:fld>
            <a:endParaRPr lang="zh-TW" altLang="en-US"/>
          </a:p>
        </p:txBody>
      </p:sp>
    </p:spTree>
    <p:extLst>
      <p:ext uri="{BB962C8B-B14F-4D97-AF65-F5344CB8AC3E}">
        <p14:creationId xmlns:p14="http://schemas.microsoft.com/office/powerpoint/2010/main" val="1915483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80" y="1845734"/>
            <a:ext cx="10058400" cy="4859866"/>
          </a:xfrm>
        </p:spPr>
        <p:txBody>
          <a:bodyPr/>
          <a:lstStyle/>
          <a:p>
            <a:pPr>
              <a:lnSpc>
                <a:spcPct val="125000"/>
              </a:lnSpc>
              <a:spcBef>
                <a:spcPts val="300"/>
              </a:spcBef>
              <a:spcAft>
                <a:spcPts val="300"/>
              </a:spcAft>
              <a:buFont typeface="Wingdings" panose="05000000000000000000" pitchFamily="2" charset="2"/>
              <a:buChar char="Ø"/>
            </a:pPr>
            <a:r>
              <a:rPr lang="zh-TW" altLang="en-US" dirty="0"/>
              <a:t>當道路使用者進入道路時，他們就會開始與周圍道路使用者不斷交換訊息，以便立即做出反應。</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駕駛者在某些情況下，會強制性的與其他道路使用者溝通，例如：方向燈、煞車燈等。</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除了這些正式的方法外，許多非正式的方法也經常使用於溝通，例如：眼神交流、手勢等</a:t>
            </a:r>
            <a:r>
              <a:rPr lang="fr-FR" altLang="zh-TW" dirty="0"/>
              <a:t>(Charisi et al., 2017, Šucha, 2014)</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在這個先進的自動化技術時代，不同級別的自動化汽車有望主導未來的交通系統。</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國際自動機工程師學會</a:t>
            </a:r>
            <a:r>
              <a:rPr lang="en-US" altLang="zh-TW" dirty="0"/>
              <a:t>(SAE International)</a:t>
            </a:r>
            <a:r>
              <a:rPr lang="zh-TW" altLang="en-US" dirty="0"/>
              <a:t>將自動駕駛分為六個等級：</a:t>
            </a:r>
            <a:endParaRPr lang="en-US" altLang="zh-TW" dirty="0"/>
          </a:p>
        </p:txBody>
      </p:sp>
      <p:sp>
        <p:nvSpPr>
          <p:cNvPr id="4" name="投影片編號版面配置區 3">
            <a:extLst>
              <a:ext uri="{FF2B5EF4-FFF2-40B4-BE49-F238E27FC236}">
                <a16:creationId xmlns:a16="http://schemas.microsoft.com/office/drawing/2014/main" id="{146238D7-C1C3-B6B9-75E9-8E3B1824C415}"/>
              </a:ext>
            </a:extLst>
          </p:cNvPr>
          <p:cNvSpPr>
            <a:spLocks noGrp="1"/>
          </p:cNvSpPr>
          <p:nvPr>
            <p:ph type="sldNum" sz="quarter" idx="12"/>
          </p:nvPr>
        </p:nvSpPr>
        <p:spPr/>
        <p:txBody>
          <a:bodyPr/>
          <a:lstStyle/>
          <a:p>
            <a:fld id="{ADB9A16C-9DC4-47BC-86C3-85660D3CFFBD}" type="slidenum">
              <a:rPr lang="zh-TW" altLang="en-US" smtClean="0"/>
              <a:t>34</a:t>
            </a:fld>
            <a:endParaRPr lang="zh-TW" altLang="en-US" dirty="0"/>
          </a:p>
        </p:txBody>
      </p:sp>
      <p:pic>
        <p:nvPicPr>
          <p:cNvPr id="6" name="圖片 5">
            <a:extLst>
              <a:ext uri="{FF2B5EF4-FFF2-40B4-BE49-F238E27FC236}">
                <a16:creationId xmlns:a16="http://schemas.microsoft.com/office/drawing/2014/main" id="{20BCF552-C370-BA07-F733-87078C20C24E}"/>
              </a:ext>
            </a:extLst>
          </p:cNvPr>
          <p:cNvPicPr>
            <a:picLocks noChangeAspect="1"/>
          </p:cNvPicPr>
          <p:nvPr/>
        </p:nvPicPr>
        <p:blipFill>
          <a:blip r:embed="rId3"/>
          <a:stretch>
            <a:fillRect/>
          </a:stretch>
        </p:blipFill>
        <p:spPr>
          <a:xfrm>
            <a:off x="1097280" y="4019175"/>
            <a:ext cx="9709027" cy="2686425"/>
          </a:xfrm>
          <a:prstGeom prst="rect">
            <a:avLst/>
          </a:prstGeom>
        </p:spPr>
      </p:pic>
    </p:spTree>
    <p:extLst>
      <p:ext uri="{BB962C8B-B14F-4D97-AF65-F5344CB8AC3E}">
        <p14:creationId xmlns:p14="http://schemas.microsoft.com/office/powerpoint/2010/main" val="316391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80" y="1845733"/>
            <a:ext cx="10058400" cy="4614051"/>
          </a:xfrm>
        </p:spPr>
        <p:txBody>
          <a:bodyPr>
            <a:normAutofit fontScale="92500" lnSpcReduction="10000"/>
          </a:bodyPr>
          <a:lstStyle/>
          <a:p>
            <a:pPr>
              <a:lnSpc>
                <a:spcPct val="125000"/>
              </a:lnSpc>
              <a:spcBef>
                <a:spcPts val="300"/>
              </a:spcBef>
              <a:spcAft>
                <a:spcPts val="300"/>
              </a:spcAft>
              <a:buFont typeface="Wingdings" panose="05000000000000000000" pitchFamily="2" charset="2"/>
              <a:buChar char="Ø"/>
            </a:pPr>
            <a:r>
              <a:rPr lang="zh-TW" altLang="en-US" dirty="0"/>
              <a:t>全自動駕駛汽車</a:t>
            </a:r>
            <a:r>
              <a:rPr lang="en-US" altLang="zh-TW" dirty="0"/>
              <a:t>(fully autonomous vehicle, FAV)</a:t>
            </a:r>
            <a:r>
              <a:rPr lang="zh-TW" altLang="en-US" dirty="0"/>
              <a:t>被歸類為</a:t>
            </a:r>
            <a:r>
              <a:rPr lang="en-US" altLang="zh-TW" dirty="0"/>
              <a:t>5</a:t>
            </a:r>
            <a:r>
              <a:rPr lang="zh-TW" altLang="en-US" dirty="0"/>
              <a:t>級汽車自動化技術，透過軟體和硬體而不是人類駕駛者獨立控制。</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使用</a:t>
            </a:r>
            <a:r>
              <a:rPr lang="en-US" altLang="zh-TW" dirty="0"/>
              <a:t>FAV</a:t>
            </a:r>
            <a:r>
              <a:rPr lang="zh-TW" altLang="en-US" dirty="0"/>
              <a:t>時，除了輸入導航系統外，人類駕駛者或乘客在途中並不用控制車輛。</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對於弱勢道路使用者</a:t>
            </a:r>
            <a:r>
              <a:rPr lang="en-US" altLang="zh-TW" dirty="0"/>
              <a:t>(</a:t>
            </a:r>
            <a:r>
              <a:rPr lang="zh-TW" altLang="en-US" dirty="0"/>
              <a:t>行人、騎自行車者</a:t>
            </a:r>
            <a:r>
              <a:rPr lang="en-US" altLang="zh-TW" dirty="0"/>
              <a:t>)</a:t>
            </a:r>
            <a:r>
              <a:rPr lang="zh-TW" altLang="en-US" dirty="0"/>
              <a:t>來說，這種變化將會帶來難處，他們經常透過與駕駛者互動來確保自己的安全，同時使用非正式的溝通方式來過馬路，例如：眼神交流或手勢</a:t>
            </a:r>
            <a:r>
              <a:rPr lang="da-DK" altLang="zh-TW" dirty="0"/>
              <a:t>(Llorca et al., 2011, Mirnig et al., 2017)</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一項調查研究表明，無法建立溝通是弱勢道路使用者在與自動駕駛汽車互動時感知風險增加的主要原因之一</a:t>
            </a:r>
            <a:r>
              <a:rPr lang="en-US" altLang="zh-TW" dirty="0"/>
              <a:t>(</a:t>
            </a:r>
            <a:r>
              <a:rPr lang="en-US" altLang="zh-TW" dirty="0" err="1"/>
              <a:t>Bikeleauge</a:t>
            </a:r>
            <a:r>
              <a:rPr lang="en-US" altLang="zh-TW" dirty="0"/>
              <a:t>, 2014)</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本研究使用虛擬實境模擬行人在交通環境中進行實驗，受測者在虛擬人行道上與具有外部人機介面的</a:t>
            </a:r>
            <a:r>
              <a:rPr lang="en-US" altLang="zh-TW" dirty="0"/>
              <a:t>FAV</a:t>
            </a:r>
            <a:r>
              <a:rPr lang="zh-TW" altLang="en-US" dirty="0"/>
              <a:t>進行互動。</a:t>
            </a:r>
            <a:endParaRPr lang="en-US" altLang="zh-TW" dirty="0"/>
          </a:p>
          <a:p>
            <a:pPr>
              <a:lnSpc>
                <a:spcPct val="125000"/>
              </a:lnSpc>
              <a:spcBef>
                <a:spcPts val="300"/>
              </a:spcBef>
              <a:spcAft>
                <a:spcPts val="300"/>
              </a:spcAft>
              <a:buFont typeface="Wingdings" panose="05000000000000000000" pitchFamily="2" charset="2"/>
              <a:buChar char="Ø"/>
            </a:pPr>
            <a:r>
              <a:rPr lang="en-US" altLang="zh-TW" dirty="0"/>
              <a:t>Deb, Carruth, </a:t>
            </a:r>
            <a:r>
              <a:rPr lang="en-US" altLang="zh-TW" dirty="0" err="1"/>
              <a:t>Sween</a:t>
            </a:r>
            <a:r>
              <a:rPr lang="en-US" altLang="zh-TW" dirty="0"/>
              <a:t>, </a:t>
            </a:r>
            <a:r>
              <a:rPr lang="en-US" altLang="zh-TW" dirty="0" err="1"/>
              <a:t>Strawderman</a:t>
            </a:r>
            <a:r>
              <a:rPr lang="en-US" altLang="zh-TW" dirty="0"/>
              <a:t>, and Garrison (2017)</a:t>
            </a:r>
            <a:r>
              <a:rPr lang="zh-TW" altLang="en-US" dirty="0"/>
              <a:t>研究證明，行人在</a:t>
            </a:r>
            <a:r>
              <a:rPr lang="en-US" altLang="zh-TW" dirty="0"/>
              <a:t>VR</a:t>
            </a:r>
            <a:r>
              <a:rPr lang="zh-TW" altLang="en-US" dirty="0"/>
              <a:t>交通環境中的反應與在真實交通環境中的反應相似。</a:t>
            </a: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zh-TW" altLang="en-US" dirty="0"/>
          </a:p>
        </p:txBody>
      </p:sp>
      <p:sp>
        <p:nvSpPr>
          <p:cNvPr id="4" name="投影片編號版面配置區 3">
            <a:extLst>
              <a:ext uri="{FF2B5EF4-FFF2-40B4-BE49-F238E27FC236}">
                <a16:creationId xmlns:a16="http://schemas.microsoft.com/office/drawing/2014/main" id="{146238D7-C1C3-B6B9-75E9-8E3B1824C415}"/>
              </a:ext>
            </a:extLst>
          </p:cNvPr>
          <p:cNvSpPr>
            <a:spLocks noGrp="1"/>
          </p:cNvSpPr>
          <p:nvPr>
            <p:ph type="sldNum" sz="quarter" idx="12"/>
          </p:nvPr>
        </p:nvSpPr>
        <p:spPr/>
        <p:txBody>
          <a:bodyPr/>
          <a:lstStyle/>
          <a:p>
            <a:fld id="{ADB9A16C-9DC4-47BC-86C3-85660D3CFFBD}" type="slidenum">
              <a:rPr lang="zh-TW" altLang="en-US" smtClean="0"/>
              <a:t>35</a:t>
            </a:fld>
            <a:endParaRPr lang="zh-TW" altLang="en-US" dirty="0"/>
          </a:p>
        </p:txBody>
      </p:sp>
    </p:spTree>
    <p:extLst>
      <p:ext uri="{BB962C8B-B14F-4D97-AF65-F5344CB8AC3E}">
        <p14:creationId xmlns:p14="http://schemas.microsoft.com/office/powerpoint/2010/main" val="3861838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Introduction-</a:t>
            </a:r>
            <a:r>
              <a:rPr lang="zh-TW" altLang="en-US" dirty="0"/>
              <a:t>文獻探討</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80" y="1845733"/>
            <a:ext cx="10058400" cy="4614051"/>
          </a:xfrm>
        </p:spPr>
        <p:txBody>
          <a:bodyPr/>
          <a:lstStyle/>
          <a:p>
            <a:pPr>
              <a:lnSpc>
                <a:spcPct val="125000"/>
              </a:lnSpc>
              <a:spcBef>
                <a:spcPts val="300"/>
              </a:spcBef>
              <a:spcAft>
                <a:spcPts val="300"/>
              </a:spcAft>
              <a:buFont typeface="Wingdings" panose="05000000000000000000" pitchFamily="2" charset="2"/>
              <a:buChar char="Ø"/>
            </a:pPr>
            <a:r>
              <a:rPr lang="zh-TW" altLang="en-US" dirty="0"/>
              <a:t>在與人機介面互動時，新的發展需要易於使用、易於學習，尤其是在環境存在危險的情況下</a:t>
            </a:r>
            <a:r>
              <a:rPr lang="en-US" altLang="zh-TW" dirty="0"/>
              <a:t>(Chen et al., 2007, Spool, 1999)</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交通標誌在國際上沒有標準化，今天使用的標誌將來可能會修改或添加新標誌。</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因此，行人可能會在沒有進一步訓練或測試的情況下搬到新的地方，需要花時間理解標誌並正確地採取行動</a:t>
            </a:r>
            <a:r>
              <a:rPr lang="en-US" altLang="zh-TW" dirty="0"/>
              <a:t>(Ben-Bassat and Shinar, 2006, Ng and Chan, 2007)</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相同地，當行人第一次在行人穿越道附近遇到</a:t>
            </a:r>
            <a:r>
              <a:rPr lang="en-US" altLang="zh-TW" dirty="0"/>
              <a:t>FAV</a:t>
            </a:r>
            <a:r>
              <a:rPr lang="zh-TW" altLang="en-US" dirty="0"/>
              <a:t>時，他們過去沒有使用其外部接口的經驗，他們將需要能夠理解車輛正在傳輸的消息並採取適當的行動。</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許多研究提出了關於</a:t>
            </a:r>
            <a:r>
              <a:rPr lang="en-US" altLang="zh-TW" dirty="0"/>
              <a:t>FAV</a:t>
            </a:r>
            <a:r>
              <a:rPr lang="zh-TW" altLang="en-US" dirty="0"/>
              <a:t>的外部接口，以解決行人和</a:t>
            </a:r>
            <a:r>
              <a:rPr lang="en-US" altLang="zh-TW" dirty="0"/>
              <a:t>FAV</a:t>
            </a:r>
            <a:r>
              <a:rPr lang="zh-TW" altLang="en-US" dirty="0"/>
              <a:t>之間的溝通問題：</a:t>
            </a:r>
            <a:endParaRPr lang="en-US" altLang="zh-TW" dirty="0"/>
          </a:p>
          <a:p>
            <a:pPr marL="457200" indent="-457200">
              <a:lnSpc>
                <a:spcPct val="125000"/>
              </a:lnSpc>
              <a:spcBef>
                <a:spcPts val="300"/>
              </a:spcBef>
              <a:spcAft>
                <a:spcPts val="300"/>
              </a:spcAft>
              <a:buFont typeface="+mj-lt"/>
              <a:buAutoNum type="arabicPeriod"/>
            </a:pPr>
            <a:r>
              <a:rPr lang="en-US" altLang="zh-TW" dirty="0" err="1"/>
              <a:t>Lagstrom</a:t>
            </a:r>
            <a:r>
              <a:rPr lang="en-US" altLang="zh-TW" dirty="0"/>
              <a:t> and Lundgren (2015)</a:t>
            </a:r>
            <a:r>
              <a:rPr lang="zh-TW" altLang="en-US" dirty="0"/>
              <a:t>使用影片的方式進行研究，使用</a:t>
            </a:r>
            <a:r>
              <a:rPr lang="en-US" altLang="zh-TW" dirty="0"/>
              <a:t>LED</a:t>
            </a:r>
            <a:r>
              <a:rPr lang="zh-TW" altLang="en-US" dirty="0"/>
              <a:t>燈條來傳達車輛的意圖。</a:t>
            </a: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marL="457200" indent="-457200">
              <a:lnSpc>
                <a:spcPct val="125000"/>
              </a:lnSpc>
              <a:spcBef>
                <a:spcPts val="300"/>
              </a:spcBef>
              <a:spcAft>
                <a:spcPts val="300"/>
              </a:spcAft>
              <a:buFont typeface="+mj-lt"/>
              <a:buAutoNum type="arabicPeriod"/>
            </a:pPr>
            <a:endParaRPr lang="zh-TW" altLang="en-US" dirty="0"/>
          </a:p>
        </p:txBody>
      </p:sp>
      <p:sp>
        <p:nvSpPr>
          <p:cNvPr id="4" name="投影片編號版面配置區 3">
            <a:extLst>
              <a:ext uri="{FF2B5EF4-FFF2-40B4-BE49-F238E27FC236}">
                <a16:creationId xmlns:a16="http://schemas.microsoft.com/office/drawing/2014/main" id="{146238D7-C1C3-B6B9-75E9-8E3B1824C415}"/>
              </a:ext>
            </a:extLst>
          </p:cNvPr>
          <p:cNvSpPr>
            <a:spLocks noGrp="1"/>
          </p:cNvSpPr>
          <p:nvPr>
            <p:ph type="sldNum" sz="quarter" idx="12"/>
          </p:nvPr>
        </p:nvSpPr>
        <p:spPr/>
        <p:txBody>
          <a:bodyPr/>
          <a:lstStyle/>
          <a:p>
            <a:fld id="{ADB9A16C-9DC4-47BC-86C3-85660D3CFFBD}" type="slidenum">
              <a:rPr lang="zh-TW" altLang="en-US" smtClean="0"/>
              <a:t>36</a:t>
            </a:fld>
            <a:endParaRPr lang="zh-TW" altLang="en-US" dirty="0"/>
          </a:p>
        </p:txBody>
      </p:sp>
    </p:spTree>
    <p:extLst>
      <p:ext uri="{BB962C8B-B14F-4D97-AF65-F5344CB8AC3E}">
        <p14:creationId xmlns:p14="http://schemas.microsoft.com/office/powerpoint/2010/main" val="3378317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A9798D2-FF1D-4721-95CF-9F1C4BFF966F}"/>
              </a:ext>
            </a:extLst>
          </p:cNvPr>
          <p:cNvSpPr>
            <a:spLocks noGrp="1"/>
          </p:cNvSpPr>
          <p:nvPr>
            <p:ph type="title"/>
          </p:nvPr>
        </p:nvSpPr>
        <p:spPr>
          <a:xfrm>
            <a:off x="665480" y="263527"/>
            <a:ext cx="10922000" cy="1450757"/>
          </a:xfrm>
        </p:spPr>
        <p:txBody>
          <a:bodyPr>
            <a:noAutofit/>
          </a:bodyPr>
          <a:lstStyle/>
          <a:p>
            <a:pPr algn="ctr">
              <a:lnSpc>
                <a:spcPct val="125000"/>
              </a:lnSpc>
              <a:spcBef>
                <a:spcPts val="300"/>
              </a:spcBef>
              <a:spcAft>
                <a:spcPts val="300"/>
              </a:spcAft>
            </a:pPr>
            <a:r>
              <a:rPr lang="en-US" altLang="zh-TW" sz="3600" dirty="0">
                <a:latin typeface="Calibri" panose="020F0502020204030204" pitchFamily="34" charset="0"/>
                <a:cs typeface="Calibri" panose="020F0502020204030204" pitchFamily="34" charset="0"/>
              </a:rPr>
              <a:t>AVIP-Autonomous vehicles interaction with pedestrians</a:t>
            </a:r>
          </a:p>
        </p:txBody>
      </p:sp>
      <p:sp>
        <p:nvSpPr>
          <p:cNvPr id="3" name="內容版面配置區 2">
            <a:extLst>
              <a:ext uri="{FF2B5EF4-FFF2-40B4-BE49-F238E27FC236}">
                <a16:creationId xmlns:a16="http://schemas.microsoft.com/office/drawing/2014/main" id="{84978639-3CAD-4EB6-B543-ADB42B323441}"/>
              </a:ext>
            </a:extLst>
          </p:cNvPr>
          <p:cNvSpPr>
            <a:spLocks noGrp="1"/>
          </p:cNvSpPr>
          <p:nvPr>
            <p:ph idx="1"/>
          </p:nvPr>
        </p:nvSpPr>
        <p:spPr>
          <a:xfrm>
            <a:off x="1097280" y="1939252"/>
            <a:ext cx="10058400" cy="4023360"/>
          </a:xfrm>
        </p:spPr>
        <p:txBody>
          <a:bodyPr>
            <a:normAutofit/>
          </a:bodyPr>
          <a:lstStyle/>
          <a:p>
            <a:pPr>
              <a:lnSpc>
                <a:spcPct val="150000"/>
              </a:lnSpc>
              <a:spcBef>
                <a:spcPts val="300"/>
              </a:spcBef>
              <a:spcAft>
                <a:spcPts val="300"/>
              </a:spcAft>
              <a:buFont typeface="Wingdings" panose="05000000000000000000" pitchFamily="2" charset="2"/>
              <a:buChar char="Ø"/>
            </a:pPr>
            <a:r>
              <a:rPr lang="zh-TW" altLang="en-US" b="1" dirty="0"/>
              <a:t>作者：</a:t>
            </a:r>
            <a:r>
              <a:rPr lang="sv-SE" altLang="zh-TW" dirty="0"/>
              <a:t>Lagstrom, T., &amp; Lundgren, V. M</a:t>
            </a:r>
            <a:r>
              <a:rPr lang="en-US" altLang="zh-TW" dirty="0"/>
              <a:t>.</a:t>
            </a:r>
            <a:endParaRPr lang="sv-SE" altLang="zh-TW" dirty="0"/>
          </a:p>
          <a:p>
            <a:pPr>
              <a:lnSpc>
                <a:spcPct val="150000"/>
              </a:lnSpc>
              <a:spcBef>
                <a:spcPts val="300"/>
              </a:spcBef>
              <a:spcAft>
                <a:spcPts val="300"/>
              </a:spcAft>
              <a:buFont typeface="Wingdings" panose="05000000000000000000" pitchFamily="2" charset="2"/>
              <a:buChar char="Ø"/>
            </a:pPr>
            <a:r>
              <a:rPr lang="zh-TW" altLang="en-US" b="1" dirty="0"/>
              <a:t>期刊：</a:t>
            </a:r>
            <a:r>
              <a:rPr lang="en-US" altLang="zh-TW" dirty="0"/>
              <a:t>Division of Design &amp; Human Factors</a:t>
            </a:r>
            <a:r>
              <a:rPr lang="zh-TW" altLang="en-US" dirty="0"/>
              <a:t> </a:t>
            </a:r>
            <a:r>
              <a:rPr lang="en-US" altLang="zh-TW" dirty="0"/>
              <a:t>(2015)</a:t>
            </a:r>
          </a:p>
          <a:p>
            <a:pPr marL="0" indent="0">
              <a:lnSpc>
                <a:spcPct val="150000"/>
              </a:lnSpc>
              <a:spcBef>
                <a:spcPts val="300"/>
              </a:spcBef>
              <a:spcAft>
                <a:spcPts val="300"/>
              </a:spcAft>
              <a:buNone/>
            </a:pPr>
            <a:endParaRPr lang="en-US" altLang="zh-TW" dirty="0">
              <a:solidFill>
                <a:srgbClr val="2E2E2E"/>
              </a:solidFill>
              <a:latin typeface="NexusSerif"/>
            </a:endParaRPr>
          </a:p>
        </p:txBody>
      </p:sp>
      <p:sp>
        <p:nvSpPr>
          <p:cNvPr id="4" name="投影片編號版面配置區 3">
            <a:extLst>
              <a:ext uri="{FF2B5EF4-FFF2-40B4-BE49-F238E27FC236}">
                <a16:creationId xmlns:a16="http://schemas.microsoft.com/office/drawing/2014/main" id="{ECFE8821-7D8A-45DC-9233-7EC294581092}"/>
              </a:ext>
            </a:extLst>
          </p:cNvPr>
          <p:cNvSpPr>
            <a:spLocks noGrp="1"/>
          </p:cNvSpPr>
          <p:nvPr>
            <p:ph type="sldNum" sz="quarter" idx="12"/>
          </p:nvPr>
        </p:nvSpPr>
        <p:spPr/>
        <p:txBody>
          <a:bodyPr/>
          <a:lstStyle/>
          <a:p>
            <a:fld id="{ADB9A16C-9DC4-47BC-86C3-85660D3CFFBD}" type="slidenum">
              <a:rPr lang="zh-TW" altLang="en-US" smtClean="0"/>
              <a:t>37</a:t>
            </a:fld>
            <a:endParaRPr lang="zh-TW" altLang="en-US"/>
          </a:p>
        </p:txBody>
      </p:sp>
      <p:sp>
        <p:nvSpPr>
          <p:cNvPr id="5" name="文字方塊 4">
            <a:extLst>
              <a:ext uri="{FF2B5EF4-FFF2-40B4-BE49-F238E27FC236}">
                <a16:creationId xmlns:a16="http://schemas.microsoft.com/office/drawing/2014/main" id="{E3F8F4BB-889C-A5C1-EA08-0D6A68723E52}"/>
              </a:ext>
            </a:extLst>
          </p:cNvPr>
          <p:cNvSpPr txBox="1"/>
          <p:nvPr/>
        </p:nvSpPr>
        <p:spPr>
          <a:xfrm>
            <a:off x="665480" y="1129509"/>
            <a:ext cx="1068404" cy="584775"/>
          </a:xfrm>
          <a:prstGeom prst="rect">
            <a:avLst/>
          </a:prstGeom>
          <a:noFill/>
        </p:spPr>
        <p:txBody>
          <a:bodyPr wrap="square" rtlCol="0">
            <a:spAutoFit/>
          </a:bodyPr>
          <a:lstStyle/>
          <a:p>
            <a:r>
              <a:rPr lang="en-US" altLang="zh-TW" sz="3200" dirty="0"/>
              <a:t>1.</a:t>
            </a:r>
            <a:endParaRPr lang="zh-TW" altLang="en-US" sz="3200" dirty="0"/>
          </a:p>
        </p:txBody>
      </p:sp>
      <p:pic>
        <p:nvPicPr>
          <p:cNvPr id="7" name="圖片 6">
            <a:extLst>
              <a:ext uri="{FF2B5EF4-FFF2-40B4-BE49-F238E27FC236}">
                <a16:creationId xmlns:a16="http://schemas.microsoft.com/office/drawing/2014/main" id="{455FBA0E-4E24-84EA-4C3C-D8EF2238F71F}"/>
              </a:ext>
            </a:extLst>
          </p:cNvPr>
          <p:cNvPicPr>
            <a:picLocks noChangeAspect="1"/>
          </p:cNvPicPr>
          <p:nvPr/>
        </p:nvPicPr>
        <p:blipFill>
          <a:blip r:embed="rId3"/>
          <a:stretch>
            <a:fillRect/>
          </a:stretch>
        </p:blipFill>
        <p:spPr>
          <a:xfrm>
            <a:off x="665480" y="3474939"/>
            <a:ext cx="5079898" cy="2628062"/>
          </a:xfrm>
          <a:prstGeom prst="rect">
            <a:avLst/>
          </a:prstGeom>
        </p:spPr>
      </p:pic>
      <p:grpSp>
        <p:nvGrpSpPr>
          <p:cNvPr id="8" name="群組 7">
            <a:extLst>
              <a:ext uri="{FF2B5EF4-FFF2-40B4-BE49-F238E27FC236}">
                <a16:creationId xmlns:a16="http://schemas.microsoft.com/office/drawing/2014/main" id="{1FA9D3FA-114F-D955-88C4-5EC1032BA622}"/>
              </a:ext>
            </a:extLst>
          </p:cNvPr>
          <p:cNvGrpSpPr/>
          <p:nvPr/>
        </p:nvGrpSpPr>
        <p:grpSpPr>
          <a:xfrm>
            <a:off x="6446624" y="1750307"/>
            <a:ext cx="5639067" cy="4779142"/>
            <a:chOff x="6446624" y="1750307"/>
            <a:chExt cx="5639067" cy="4779142"/>
          </a:xfrm>
        </p:grpSpPr>
        <p:pic>
          <p:nvPicPr>
            <p:cNvPr id="9" name="圖片 8">
              <a:extLst>
                <a:ext uri="{FF2B5EF4-FFF2-40B4-BE49-F238E27FC236}">
                  <a16:creationId xmlns:a16="http://schemas.microsoft.com/office/drawing/2014/main" id="{2B5F9F47-0CC7-B98F-4369-B753F0EFA627}"/>
                </a:ext>
              </a:extLst>
            </p:cNvPr>
            <p:cNvPicPr>
              <a:picLocks noChangeAspect="1"/>
            </p:cNvPicPr>
            <p:nvPr/>
          </p:nvPicPr>
          <p:blipFill>
            <a:blip r:embed="rId4"/>
            <a:stretch>
              <a:fillRect/>
            </a:stretch>
          </p:blipFill>
          <p:spPr>
            <a:xfrm>
              <a:off x="6446624" y="2318125"/>
              <a:ext cx="5639067" cy="3537818"/>
            </a:xfrm>
            <a:prstGeom prst="rect">
              <a:avLst/>
            </a:prstGeom>
          </p:spPr>
        </p:pic>
        <p:sp>
          <p:nvSpPr>
            <p:cNvPr id="6" name="文字方塊 5">
              <a:extLst>
                <a:ext uri="{FF2B5EF4-FFF2-40B4-BE49-F238E27FC236}">
                  <a16:creationId xmlns:a16="http://schemas.microsoft.com/office/drawing/2014/main" id="{5C5583DB-79C2-F53E-14CE-4275510CF1ED}"/>
                </a:ext>
              </a:extLst>
            </p:cNvPr>
            <p:cNvSpPr txBox="1"/>
            <p:nvPr/>
          </p:nvSpPr>
          <p:spPr>
            <a:xfrm>
              <a:off x="7028838" y="1769991"/>
              <a:ext cx="1891161" cy="646331"/>
            </a:xfrm>
            <a:prstGeom prst="rect">
              <a:avLst/>
            </a:prstGeom>
            <a:noFill/>
          </p:spPr>
          <p:txBody>
            <a:bodyPr wrap="square" rtlCol="0">
              <a:spAutoFit/>
            </a:bodyPr>
            <a:lstStyle/>
            <a:p>
              <a:r>
                <a:rPr lang="zh-TW" altLang="en-US" dirty="0"/>
                <a:t>為自動駕駛汽車</a:t>
              </a:r>
              <a:endParaRPr lang="en-US" altLang="zh-TW" dirty="0"/>
            </a:p>
            <a:p>
              <a:pPr algn="ctr"/>
              <a:r>
                <a:rPr lang="en-US" altLang="zh-TW" dirty="0"/>
                <a:t>AD mode</a:t>
              </a:r>
              <a:endParaRPr lang="zh-TW" altLang="en-US" dirty="0"/>
            </a:p>
          </p:txBody>
        </p:sp>
        <p:sp>
          <p:nvSpPr>
            <p:cNvPr id="10" name="文字方塊 9">
              <a:extLst>
                <a:ext uri="{FF2B5EF4-FFF2-40B4-BE49-F238E27FC236}">
                  <a16:creationId xmlns:a16="http://schemas.microsoft.com/office/drawing/2014/main" id="{92804C63-E19E-2D64-FE3B-226F786DD2FD}"/>
                </a:ext>
              </a:extLst>
            </p:cNvPr>
            <p:cNvSpPr txBox="1"/>
            <p:nvPr/>
          </p:nvSpPr>
          <p:spPr>
            <a:xfrm>
              <a:off x="9950800" y="1750307"/>
              <a:ext cx="1636680" cy="646331"/>
            </a:xfrm>
            <a:prstGeom prst="rect">
              <a:avLst/>
            </a:prstGeom>
            <a:noFill/>
          </p:spPr>
          <p:txBody>
            <a:bodyPr wrap="square" rtlCol="0">
              <a:spAutoFit/>
            </a:bodyPr>
            <a:lstStyle/>
            <a:p>
              <a:pPr algn="ctr"/>
              <a:r>
                <a:rPr lang="zh-TW" altLang="en-US" dirty="0"/>
                <a:t>正在減速</a:t>
              </a:r>
              <a:endParaRPr lang="en-US" altLang="zh-TW" dirty="0"/>
            </a:p>
            <a:p>
              <a:pPr algn="ctr"/>
              <a:r>
                <a:rPr lang="en-US" altLang="zh-TW" dirty="0"/>
                <a:t>About to Yield</a:t>
              </a:r>
              <a:endParaRPr lang="zh-TW" altLang="en-US" dirty="0"/>
            </a:p>
          </p:txBody>
        </p:sp>
        <p:sp>
          <p:nvSpPr>
            <p:cNvPr id="11" name="文字方塊 10">
              <a:extLst>
                <a:ext uri="{FF2B5EF4-FFF2-40B4-BE49-F238E27FC236}">
                  <a16:creationId xmlns:a16="http://schemas.microsoft.com/office/drawing/2014/main" id="{FE94CEE3-9844-69EC-F5E8-F409934E8326}"/>
                </a:ext>
              </a:extLst>
            </p:cNvPr>
            <p:cNvSpPr txBox="1"/>
            <p:nvPr/>
          </p:nvSpPr>
          <p:spPr>
            <a:xfrm>
              <a:off x="7318405" y="5883118"/>
              <a:ext cx="1312025" cy="646331"/>
            </a:xfrm>
            <a:prstGeom prst="rect">
              <a:avLst/>
            </a:prstGeom>
            <a:noFill/>
          </p:spPr>
          <p:txBody>
            <a:bodyPr wrap="square" rtlCol="0">
              <a:spAutoFit/>
            </a:bodyPr>
            <a:lstStyle/>
            <a:p>
              <a:pPr algn="ctr"/>
              <a:r>
                <a:rPr lang="zh-TW" altLang="en-US" dirty="0"/>
                <a:t>停止</a:t>
              </a:r>
              <a:endParaRPr lang="en-US" altLang="zh-TW" dirty="0"/>
            </a:p>
            <a:p>
              <a:pPr algn="ctr"/>
              <a:r>
                <a:rPr lang="en-US" altLang="zh-TW" dirty="0"/>
                <a:t>I’m Resting</a:t>
              </a:r>
              <a:endParaRPr lang="zh-TW" altLang="en-US" dirty="0"/>
            </a:p>
          </p:txBody>
        </p:sp>
        <p:sp>
          <p:nvSpPr>
            <p:cNvPr id="12" name="文字方塊 11">
              <a:extLst>
                <a:ext uri="{FF2B5EF4-FFF2-40B4-BE49-F238E27FC236}">
                  <a16:creationId xmlns:a16="http://schemas.microsoft.com/office/drawing/2014/main" id="{B8DF6C8D-E792-F474-E5E7-B5BE2C690CD3}"/>
                </a:ext>
              </a:extLst>
            </p:cNvPr>
            <p:cNvSpPr txBox="1"/>
            <p:nvPr/>
          </p:nvSpPr>
          <p:spPr>
            <a:xfrm>
              <a:off x="10059555" y="5883117"/>
              <a:ext cx="1636259" cy="646331"/>
            </a:xfrm>
            <a:prstGeom prst="rect">
              <a:avLst/>
            </a:prstGeom>
            <a:noFill/>
          </p:spPr>
          <p:txBody>
            <a:bodyPr wrap="square" rtlCol="0">
              <a:spAutoFit/>
            </a:bodyPr>
            <a:lstStyle/>
            <a:p>
              <a:pPr algn="ctr"/>
              <a:r>
                <a:rPr lang="zh-TW" altLang="en-US" dirty="0"/>
                <a:t>準備啟動</a:t>
              </a:r>
              <a:endParaRPr lang="en-US" altLang="zh-TW" dirty="0"/>
            </a:p>
            <a:p>
              <a:pPr algn="ctr"/>
              <a:r>
                <a:rPr lang="en-US" altLang="zh-TW" dirty="0"/>
                <a:t>About to start</a:t>
              </a:r>
              <a:endParaRPr lang="zh-TW" altLang="en-US" dirty="0"/>
            </a:p>
          </p:txBody>
        </p:sp>
      </p:grpSp>
      <p:sp>
        <p:nvSpPr>
          <p:cNvPr id="13" name="文字方塊 12">
            <a:extLst>
              <a:ext uri="{FF2B5EF4-FFF2-40B4-BE49-F238E27FC236}">
                <a16:creationId xmlns:a16="http://schemas.microsoft.com/office/drawing/2014/main" id="{B0D9AA40-5C2E-C58F-E587-47AFF4C7A8C2}"/>
              </a:ext>
            </a:extLst>
          </p:cNvPr>
          <p:cNvSpPr txBox="1"/>
          <p:nvPr/>
        </p:nvSpPr>
        <p:spPr>
          <a:xfrm>
            <a:off x="2612015" y="3105607"/>
            <a:ext cx="1186828" cy="369332"/>
          </a:xfrm>
          <a:prstGeom prst="rect">
            <a:avLst/>
          </a:prstGeom>
          <a:noFill/>
        </p:spPr>
        <p:txBody>
          <a:bodyPr wrap="square" rtlCol="0">
            <a:spAutoFit/>
          </a:bodyPr>
          <a:lstStyle/>
          <a:p>
            <a:r>
              <a:rPr lang="en-US" altLang="zh-TW" dirty="0"/>
              <a:t>Volvo V40</a:t>
            </a:r>
            <a:endParaRPr lang="zh-TW" altLang="en-US" dirty="0"/>
          </a:p>
        </p:txBody>
      </p:sp>
    </p:spTree>
    <p:extLst>
      <p:ext uri="{BB962C8B-B14F-4D97-AF65-F5344CB8AC3E}">
        <p14:creationId xmlns:p14="http://schemas.microsoft.com/office/powerpoint/2010/main" val="1748034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80" y="1845734"/>
            <a:ext cx="10058400" cy="5012266"/>
          </a:xfrm>
        </p:spPr>
        <p:txBody>
          <a:bodyPr/>
          <a:lstStyle/>
          <a:p>
            <a:pPr marL="457200" indent="-457200">
              <a:lnSpc>
                <a:spcPct val="125000"/>
              </a:lnSpc>
              <a:spcBef>
                <a:spcPts val="300"/>
              </a:spcBef>
              <a:spcAft>
                <a:spcPts val="300"/>
              </a:spcAft>
              <a:buFont typeface="+mj-lt"/>
              <a:buAutoNum type="arabicPeriod" startAt="2"/>
            </a:pPr>
            <a:r>
              <a:rPr lang="en-US" altLang="zh-TW" dirty="0"/>
              <a:t>Deb et al.</a:t>
            </a:r>
            <a:r>
              <a:rPr lang="zh-TW" altLang="en-US" dirty="0"/>
              <a:t> </a:t>
            </a:r>
            <a:r>
              <a:rPr lang="en-US" altLang="zh-TW" dirty="0"/>
              <a:t>(2016)</a:t>
            </a:r>
            <a:r>
              <a:rPr lang="zh-TW" altLang="en-US" dirty="0"/>
              <a:t>使用問卷調查，針對</a:t>
            </a:r>
            <a:r>
              <a:rPr lang="en-US" altLang="zh-TW" dirty="0"/>
              <a:t>144</a:t>
            </a:r>
            <a:r>
              <a:rPr lang="zh-TW" altLang="en-US" dirty="0"/>
              <a:t>名</a:t>
            </a:r>
            <a:r>
              <a:rPr lang="zh-TW" altLang="en-US" dirty="0">
                <a:solidFill>
                  <a:schemeClr val="tx1"/>
                </a:solidFill>
                <a:latin typeface="NexusSerif"/>
              </a:rPr>
              <a:t>對五個外部特徵</a:t>
            </a:r>
            <a:r>
              <a:rPr lang="en-US" altLang="zh-TW" dirty="0">
                <a:solidFill>
                  <a:schemeClr val="tx1"/>
                </a:solidFill>
                <a:latin typeface="NexusSerif"/>
              </a:rPr>
              <a:t>(3</a:t>
            </a:r>
            <a:r>
              <a:rPr lang="zh-TW" altLang="en-US" dirty="0">
                <a:solidFill>
                  <a:schemeClr val="tx1"/>
                </a:solidFill>
                <a:latin typeface="NexusSerif"/>
              </a:rPr>
              <a:t>視覺</a:t>
            </a:r>
            <a:r>
              <a:rPr lang="en-US" altLang="zh-TW" dirty="0">
                <a:solidFill>
                  <a:schemeClr val="tx1"/>
                </a:solidFill>
                <a:latin typeface="NexusSerif"/>
              </a:rPr>
              <a:t>+2</a:t>
            </a:r>
            <a:r>
              <a:rPr lang="zh-TW" altLang="en-US" dirty="0">
                <a:solidFill>
                  <a:schemeClr val="tx1"/>
                </a:solidFill>
                <a:latin typeface="NexusSerif"/>
              </a:rPr>
              <a:t>聽覺</a:t>
            </a:r>
            <a:r>
              <a:rPr lang="en-US" altLang="zh-TW" dirty="0">
                <a:solidFill>
                  <a:schemeClr val="tx1"/>
                </a:solidFill>
                <a:latin typeface="NexusSerif"/>
              </a:rPr>
              <a:t>)</a:t>
            </a:r>
            <a:r>
              <a:rPr lang="zh-TW" altLang="en-US" dirty="0">
                <a:solidFill>
                  <a:schemeClr val="tx1"/>
                </a:solidFill>
                <a:latin typeface="NexusSerif"/>
              </a:rPr>
              <a:t>的偏好，結果發現，大多數的受測者較偏好視覺特徵。</a:t>
            </a:r>
            <a:endParaRPr lang="en-US" altLang="zh-TW" dirty="0">
              <a:solidFill>
                <a:schemeClr val="tx1"/>
              </a:solidFill>
              <a:latin typeface="NexusSerif"/>
            </a:endParaRPr>
          </a:p>
          <a:p>
            <a:pPr marL="457200" indent="-457200">
              <a:lnSpc>
                <a:spcPct val="125000"/>
              </a:lnSpc>
              <a:spcBef>
                <a:spcPts val="300"/>
              </a:spcBef>
              <a:spcAft>
                <a:spcPts val="300"/>
              </a:spcAft>
              <a:buFont typeface="+mj-lt"/>
              <a:buAutoNum type="arabicPeriod" startAt="3"/>
            </a:pPr>
            <a:r>
              <a:rPr lang="en-US" altLang="zh-TW" dirty="0" err="1"/>
              <a:t>Fridman</a:t>
            </a:r>
            <a:r>
              <a:rPr lang="en-US" altLang="zh-TW" dirty="0"/>
              <a:t> et al. (2017)</a:t>
            </a:r>
            <a:r>
              <a:rPr lang="zh-TW" altLang="en-US" dirty="0">
                <a:solidFill>
                  <a:schemeClr val="tx1"/>
                </a:solidFill>
                <a:latin typeface="NexusSerif"/>
              </a:rPr>
              <a:t>測試</a:t>
            </a:r>
            <a:r>
              <a:rPr lang="en-US" altLang="zh-TW" dirty="0">
                <a:solidFill>
                  <a:schemeClr val="tx1"/>
                </a:solidFill>
                <a:latin typeface="NexusSerif"/>
              </a:rPr>
              <a:t>30</a:t>
            </a:r>
            <a:r>
              <a:rPr lang="zh-TW" altLang="en-US" dirty="0">
                <a:solidFill>
                  <a:schemeClr val="tx1"/>
                </a:solidFill>
                <a:latin typeface="NexusSerif"/>
              </a:rPr>
              <a:t>個設計界面，研究表明，小綠人及綠色的</a:t>
            </a:r>
            <a:r>
              <a:rPr lang="en-US" altLang="zh-TW" dirty="0">
                <a:solidFill>
                  <a:schemeClr val="tx1"/>
                </a:solidFill>
                <a:latin typeface="NexusSerif"/>
              </a:rPr>
              <a:t>”WALK”</a:t>
            </a:r>
            <a:r>
              <a:rPr lang="zh-TW" altLang="en-US" dirty="0">
                <a:solidFill>
                  <a:schemeClr val="tx1"/>
                </a:solidFill>
                <a:latin typeface="NexusSerif"/>
              </a:rPr>
              <a:t>是最容易辨識為安全過馬路；舉手及紅色的</a:t>
            </a:r>
            <a:r>
              <a:rPr lang="en-US" altLang="zh-TW" dirty="0">
                <a:solidFill>
                  <a:schemeClr val="tx1"/>
                </a:solidFill>
                <a:latin typeface="NexusSerif"/>
              </a:rPr>
              <a:t>”DON’T WALK”</a:t>
            </a:r>
            <a:r>
              <a:rPr lang="zh-TW" altLang="en-US" dirty="0">
                <a:solidFill>
                  <a:schemeClr val="tx1"/>
                </a:solidFill>
                <a:latin typeface="NexusSerif"/>
              </a:rPr>
              <a:t>被辨識為不能過馬路。</a:t>
            </a:r>
            <a:endParaRPr lang="en-US" altLang="zh-TW" dirty="0">
              <a:solidFill>
                <a:schemeClr val="tx1"/>
              </a:solidFill>
              <a:latin typeface="NexusSerif"/>
            </a:endParaRPr>
          </a:p>
          <a:p>
            <a:pPr>
              <a:lnSpc>
                <a:spcPct val="125000"/>
              </a:lnSpc>
              <a:spcBef>
                <a:spcPts val="300"/>
              </a:spcBef>
              <a:spcAft>
                <a:spcPts val="300"/>
              </a:spcAft>
              <a:buFont typeface="Wingdings" panose="05000000000000000000" pitchFamily="2" charset="2"/>
              <a:buChar char="Ø"/>
            </a:pPr>
            <a:r>
              <a:rPr lang="en-US" altLang="zh-TW" dirty="0"/>
              <a:t>Zhang et al. (2017)</a:t>
            </a:r>
            <a:r>
              <a:rPr lang="zh-TW" altLang="en-US" dirty="0">
                <a:solidFill>
                  <a:schemeClr val="tx1"/>
                </a:solidFill>
                <a:latin typeface="NexusSerif"/>
              </a:rPr>
              <a:t>研究發現，綠色與正在行駛的車輛相關聯，而紅色與減速或停止的車輛相關聯。</a:t>
            </a:r>
            <a:endParaRPr lang="en-US" altLang="zh-TW" dirty="0">
              <a:solidFill>
                <a:schemeClr val="tx1"/>
              </a:solidFill>
              <a:latin typeface="NexusSerif"/>
            </a:endParaRPr>
          </a:p>
          <a:p>
            <a:pPr>
              <a:lnSpc>
                <a:spcPct val="125000"/>
              </a:lnSpc>
              <a:spcBef>
                <a:spcPts val="300"/>
              </a:spcBef>
              <a:spcAft>
                <a:spcPts val="300"/>
              </a:spcAft>
              <a:buFont typeface="Wingdings" panose="05000000000000000000" pitchFamily="2" charset="2"/>
              <a:buChar char="Ø"/>
            </a:pPr>
            <a:r>
              <a:rPr lang="zh-TW" altLang="en-US" dirty="0">
                <a:solidFill>
                  <a:schemeClr val="tx1"/>
                </a:solidFill>
                <a:latin typeface="NexusSerif"/>
              </a:rPr>
              <a:t>一家瑞典公司</a:t>
            </a:r>
            <a:r>
              <a:rPr lang="en-US" altLang="zh-TW" dirty="0" err="1">
                <a:solidFill>
                  <a:schemeClr val="tx1"/>
                </a:solidFill>
                <a:latin typeface="NexusSerif"/>
              </a:rPr>
              <a:t>Semcon</a:t>
            </a:r>
            <a:r>
              <a:rPr lang="zh-TW" altLang="en-US" dirty="0">
                <a:solidFill>
                  <a:schemeClr val="tx1"/>
                </a:solidFill>
                <a:latin typeface="NexusSerif"/>
              </a:rPr>
              <a:t>以微笑作為外部介面</a:t>
            </a:r>
            <a:r>
              <a:rPr lang="en-US" altLang="zh-TW" dirty="0">
                <a:solidFill>
                  <a:schemeClr val="tx1"/>
                </a:solidFill>
                <a:latin typeface="NexusSerif"/>
              </a:rPr>
              <a:t>(Snyder, 2016)</a:t>
            </a:r>
            <a:r>
              <a:rPr lang="zh-TW" altLang="en-US" dirty="0">
                <a:solidFill>
                  <a:schemeClr val="tx1"/>
                </a:solidFill>
                <a:latin typeface="NexusSerif"/>
              </a:rPr>
              <a:t>，當這輛車檢測到行人時，車子前面的螢幕會亮起微笑，確認汽車打算為行人停車。</a:t>
            </a:r>
            <a:endParaRPr lang="en-US" altLang="zh-TW" dirty="0">
              <a:solidFill>
                <a:schemeClr val="tx1"/>
              </a:solidFill>
              <a:latin typeface="NexusSerif"/>
            </a:endParaRPr>
          </a:p>
          <a:p>
            <a:pPr>
              <a:lnSpc>
                <a:spcPct val="125000"/>
              </a:lnSpc>
              <a:spcBef>
                <a:spcPts val="300"/>
              </a:spcBef>
              <a:spcAft>
                <a:spcPts val="300"/>
              </a:spcAft>
              <a:buFont typeface="Wingdings" panose="05000000000000000000" pitchFamily="2" charset="2"/>
              <a:buChar char="Ø"/>
            </a:pPr>
            <a:r>
              <a:rPr lang="zh-TW" altLang="en-US" dirty="0">
                <a:solidFill>
                  <a:schemeClr val="tx1"/>
                </a:solidFill>
                <a:latin typeface="NexusSerif"/>
              </a:rPr>
              <a:t>先前研究表明，汽車上的笑臉表示車子的友善</a:t>
            </a:r>
            <a:r>
              <a:rPr lang="en-US" altLang="zh-TW" dirty="0">
                <a:solidFill>
                  <a:schemeClr val="tx1"/>
                </a:solidFill>
                <a:latin typeface="NexusSerif"/>
              </a:rPr>
              <a:t>(Landwehr, McGill, &amp; Herrmann, 2011)</a:t>
            </a:r>
            <a:r>
              <a:rPr lang="zh-TW" altLang="en-US" dirty="0">
                <a:solidFill>
                  <a:schemeClr val="tx1"/>
                </a:solidFill>
                <a:latin typeface="NexusSerif"/>
              </a:rPr>
              <a:t>。</a:t>
            </a:r>
            <a:endParaRPr lang="en-US" altLang="zh-TW" dirty="0">
              <a:solidFill>
                <a:schemeClr val="tx1"/>
              </a:solidFill>
              <a:latin typeface="NexusSerif"/>
            </a:endParaRPr>
          </a:p>
          <a:p>
            <a:pPr>
              <a:lnSpc>
                <a:spcPct val="125000"/>
              </a:lnSpc>
              <a:spcBef>
                <a:spcPts val="300"/>
              </a:spcBef>
              <a:spcAft>
                <a:spcPts val="300"/>
              </a:spcAft>
              <a:buFont typeface="Wingdings" panose="05000000000000000000" pitchFamily="2" charset="2"/>
              <a:buChar char="Ø"/>
            </a:pPr>
            <a:r>
              <a:rPr lang="en-US" altLang="zh-TW" dirty="0" err="1">
                <a:solidFill>
                  <a:schemeClr val="tx1"/>
                </a:solidFill>
                <a:latin typeface="NexusSerif"/>
              </a:rPr>
              <a:t>Semcon</a:t>
            </a:r>
            <a:r>
              <a:rPr lang="en-US" altLang="zh-TW" dirty="0">
                <a:solidFill>
                  <a:schemeClr val="tx1"/>
                </a:solidFill>
                <a:latin typeface="NexusSerif"/>
              </a:rPr>
              <a:t> </a:t>
            </a:r>
            <a:r>
              <a:rPr lang="zh-TW" altLang="en-US" dirty="0">
                <a:solidFill>
                  <a:schemeClr val="tx1"/>
                </a:solidFill>
                <a:latin typeface="NexusSerif"/>
              </a:rPr>
              <a:t>的研究人員還認為，行人在友好的微笑汽車前穿過時會感到自在。</a:t>
            </a:r>
            <a:endParaRPr lang="en-US" altLang="zh-TW" dirty="0">
              <a:solidFill>
                <a:schemeClr val="tx1"/>
              </a:solidFill>
              <a:latin typeface="NexusSerif"/>
            </a:endParaRPr>
          </a:p>
          <a:p>
            <a:pPr>
              <a:lnSpc>
                <a:spcPct val="125000"/>
              </a:lnSpc>
              <a:spcBef>
                <a:spcPts val="300"/>
              </a:spcBef>
              <a:spcAft>
                <a:spcPts val="300"/>
              </a:spcAft>
              <a:buFont typeface="Wingdings" panose="05000000000000000000" pitchFamily="2" charset="2"/>
              <a:buChar char="Ø"/>
            </a:pPr>
            <a:endParaRPr lang="zh-TW" altLang="en-US" dirty="0"/>
          </a:p>
        </p:txBody>
      </p:sp>
      <p:sp>
        <p:nvSpPr>
          <p:cNvPr id="4" name="投影片編號版面配置區 3">
            <a:extLst>
              <a:ext uri="{FF2B5EF4-FFF2-40B4-BE49-F238E27FC236}">
                <a16:creationId xmlns:a16="http://schemas.microsoft.com/office/drawing/2014/main" id="{146238D7-C1C3-B6B9-75E9-8E3B1824C415}"/>
              </a:ext>
            </a:extLst>
          </p:cNvPr>
          <p:cNvSpPr>
            <a:spLocks noGrp="1"/>
          </p:cNvSpPr>
          <p:nvPr>
            <p:ph type="sldNum" sz="quarter" idx="12"/>
          </p:nvPr>
        </p:nvSpPr>
        <p:spPr/>
        <p:txBody>
          <a:bodyPr/>
          <a:lstStyle/>
          <a:p>
            <a:fld id="{ADB9A16C-9DC4-47BC-86C3-85660D3CFFBD}" type="slidenum">
              <a:rPr lang="zh-TW" altLang="en-US" smtClean="0"/>
              <a:t>38</a:t>
            </a:fld>
            <a:endParaRPr lang="zh-TW" altLang="en-US" dirty="0"/>
          </a:p>
        </p:txBody>
      </p:sp>
      <p:sp>
        <p:nvSpPr>
          <p:cNvPr id="6" name="文字方塊 5">
            <a:extLst>
              <a:ext uri="{FF2B5EF4-FFF2-40B4-BE49-F238E27FC236}">
                <a16:creationId xmlns:a16="http://schemas.microsoft.com/office/drawing/2014/main" id="{EB7DFEE4-D04A-275A-7383-2E0659E5F169}"/>
              </a:ext>
            </a:extLst>
          </p:cNvPr>
          <p:cNvSpPr txBox="1"/>
          <p:nvPr/>
        </p:nvSpPr>
        <p:spPr>
          <a:xfrm>
            <a:off x="1097280" y="6459785"/>
            <a:ext cx="6096000" cy="646331"/>
          </a:xfrm>
          <a:prstGeom prst="rect">
            <a:avLst/>
          </a:prstGeom>
          <a:noFill/>
        </p:spPr>
        <p:txBody>
          <a:bodyPr wrap="square">
            <a:spAutoFit/>
          </a:bodyPr>
          <a:lstStyle/>
          <a:p>
            <a:r>
              <a:rPr lang="zh-TW" altLang="en-US" dirty="0">
                <a:hlinkClick r:id="rId3"/>
              </a:rPr>
              <a:t>https://www.youtube.com/watch?v=QG1OAFolino</a:t>
            </a:r>
            <a:endParaRPr lang="en-US" altLang="zh-TW" dirty="0"/>
          </a:p>
          <a:p>
            <a:endParaRPr lang="zh-TW" altLang="en-US" dirty="0"/>
          </a:p>
        </p:txBody>
      </p:sp>
    </p:spTree>
    <p:extLst>
      <p:ext uri="{BB962C8B-B14F-4D97-AF65-F5344CB8AC3E}">
        <p14:creationId xmlns:p14="http://schemas.microsoft.com/office/powerpoint/2010/main" val="26944008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marL="457200" indent="-457200">
              <a:lnSpc>
                <a:spcPct val="125000"/>
              </a:lnSpc>
              <a:spcBef>
                <a:spcPts val="300"/>
              </a:spcBef>
              <a:spcAft>
                <a:spcPts val="300"/>
              </a:spcAft>
              <a:buFont typeface="+mj-lt"/>
              <a:buAutoNum type="arabicPeriod" startAt="4"/>
            </a:pPr>
            <a:r>
              <a:rPr lang="en-US" altLang="zh-TW" dirty="0" err="1"/>
              <a:t>Clamann</a:t>
            </a:r>
            <a:r>
              <a:rPr lang="en-US" altLang="zh-TW" dirty="0"/>
              <a:t> et al. (2017)</a:t>
            </a:r>
            <a:r>
              <a:rPr lang="zh-TW" altLang="en-US" dirty="0"/>
              <a:t>測試了</a:t>
            </a:r>
            <a:r>
              <a:rPr lang="en-US" altLang="zh-TW" dirty="0"/>
              <a:t>”WALK”</a:t>
            </a:r>
            <a:r>
              <a:rPr lang="zh-TW" altLang="en-US" dirty="0"/>
              <a:t>和</a:t>
            </a:r>
            <a:r>
              <a:rPr lang="en-US" altLang="zh-TW" dirty="0"/>
              <a:t>“DON‘T’T WALK”</a:t>
            </a:r>
            <a:r>
              <a:rPr lang="zh-TW" altLang="en-US" dirty="0"/>
              <a:t>的標誌，他們得出，行人可能會根據傳統行為</a:t>
            </a:r>
            <a:r>
              <a:rPr lang="en-US" altLang="zh-TW" dirty="0"/>
              <a:t>(</a:t>
            </a:r>
            <a:r>
              <a:rPr lang="zh-TW" altLang="en-US" dirty="0"/>
              <a:t>與車輛之間的距離和車速</a:t>
            </a:r>
            <a:r>
              <a:rPr lang="en-US" altLang="zh-TW" dirty="0"/>
              <a:t>)</a:t>
            </a:r>
            <a:r>
              <a:rPr lang="zh-TW" altLang="en-US" dirty="0"/>
              <a:t>來判斷是否過馬路，並不是由外部介面的訊息來做出決策。</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此研究的目的探討哪些外部特徵行人對外部特徵的選擇及了解在有外部特徵的情況下，行人的穿越行為</a:t>
            </a:r>
          </a:p>
        </p:txBody>
      </p:sp>
      <p:sp>
        <p:nvSpPr>
          <p:cNvPr id="4" name="投影片編號版面配置區 3">
            <a:extLst>
              <a:ext uri="{FF2B5EF4-FFF2-40B4-BE49-F238E27FC236}">
                <a16:creationId xmlns:a16="http://schemas.microsoft.com/office/drawing/2014/main" id="{146238D7-C1C3-B6B9-75E9-8E3B1824C415}"/>
              </a:ext>
            </a:extLst>
          </p:cNvPr>
          <p:cNvSpPr>
            <a:spLocks noGrp="1"/>
          </p:cNvSpPr>
          <p:nvPr>
            <p:ph type="sldNum" sz="quarter" idx="12"/>
          </p:nvPr>
        </p:nvSpPr>
        <p:spPr/>
        <p:txBody>
          <a:bodyPr/>
          <a:lstStyle/>
          <a:p>
            <a:fld id="{ADB9A16C-9DC4-47BC-86C3-85660D3CFFBD}" type="slidenum">
              <a:rPr lang="zh-TW" altLang="en-US" smtClean="0"/>
              <a:t>39</a:t>
            </a:fld>
            <a:endParaRPr lang="zh-TW" altLang="en-US" dirty="0"/>
          </a:p>
        </p:txBody>
      </p:sp>
    </p:spTree>
    <p:extLst>
      <p:ext uri="{BB962C8B-B14F-4D97-AF65-F5344CB8AC3E}">
        <p14:creationId xmlns:p14="http://schemas.microsoft.com/office/powerpoint/2010/main" val="4042083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A313E5-0032-AFF8-A9A2-9F4CB8C7F084}"/>
              </a:ext>
            </a:extLst>
          </p:cNvPr>
          <p:cNvSpPr txBox="1">
            <a:spLocks/>
          </p:cNvSpPr>
          <p:nvPr/>
        </p:nvSpPr>
        <p:spPr>
          <a:xfrm>
            <a:off x="362551" y="0"/>
            <a:ext cx="11466897" cy="812800"/>
          </a:xfrm>
          <a:prstGeom prst="rect">
            <a:avLst/>
          </a:prstGeom>
        </p:spPr>
        <p:txBody>
          <a:bodyPr>
            <a:normAutofit fontScale="82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5000"/>
              </a:lnSpc>
              <a:spcBef>
                <a:spcPts val="300"/>
              </a:spcBef>
              <a:spcAft>
                <a:spcPts val="300"/>
              </a:spcAft>
            </a:pPr>
            <a:r>
              <a:rPr lang="en-US" altLang="zh-TW" sz="2800" b="1"/>
              <a:t>To Walk or Not to Walk: Crowdsourced Assessment of External Vehicle-to-Pedestrian Displays</a:t>
            </a:r>
            <a:endParaRPr lang="zh-TW" altLang="en-US" sz="2800" b="1" dirty="0"/>
          </a:p>
        </p:txBody>
      </p:sp>
      <p:grpSp>
        <p:nvGrpSpPr>
          <p:cNvPr id="36" name="群組 35">
            <a:extLst>
              <a:ext uri="{FF2B5EF4-FFF2-40B4-BE49-F238E27FC236}">
                <a16:creationId xmlns:a16="http://schemas.microsoft.com/office/drawing/2014/main" id="{0CF8D24D-4509-8517-FE5C-F6CCA0BCFA86}"/>
              </a:ext>
            </a:extLst>
          </p:cNvPr>
          <p:cNvGrpSpPr/>
          <p:nvPr/>
        </p:nvGrpSpPr>
        <p:grpSpPr>
          <a:xfrm>
            <a:off x="1676785" y="549882"/>
            <a:ext cx="8838428" cy="6115163"/>
            <a:chOff x="3353572" y="581967"/>
            <a:chExt cx="8838428" cy="6115163"/>
          </a:xfrm>
        </p:grpSpPr>
        <p:grpSp>
          <p:nvGrpSpPr>
            <p:cNvPr id="34" name="群組 33">
              <a:extLst>
                <a:ext uri="{FF2B5EF4-FFF2-40B4-BE49-F238E27FC236}">
                  <a16:creationId xmlns:a16="http://schemas.microsoft.com/office/drawing/2014/main" id="{144B5C2F-B6F2-13F6-F5DF-7B7BB32693BE}"/>
                </a:ext>
              </a:extLst>
            </p:cNvPr>
            <p:cNvGrpSpPr/>
            <p:nvPr/>
          </p:nvGrpSpPr>
          <p:grpSpPr>
            <a:xfrm>
              <a:off x="3353572" y="925932"/>
              <a:ext cx="8838428" cy="5771198"/>
              <a:chOff x="3353572" y="585690"/>
              <a:chExt cx="8838428" cy="5771198"/>
            </a:xfrm>
          </p:grpSpPr>
          <p:pic>
            <p:nvPicPr>
              <p:cNvPr id="29" name="圖片 28">
                <a:extLst>
                  <a:ext uri="{FF2B5EF4-FFF2-40B4-BE49-F238E27FC236}">
                    <a16:creationId xmlns:a16="http://schemas.microsoft.com/office/drawing/2014/main" id="{01DAD22E-96D0-D40B-4A2B-9517CC44D5B4}"/>
                  </a:ext>
                </a:extLst>
              </p:cNvPr>
              <p:cNvPicPr>
                <a:picLocks noChangeAspect="1"/>
              </p:cNvPicPr>
              <p:nvPr/>
            </p:nvPicPr>
            <p:blipFill>
              <a:blip r:embed="rId3"/>
              <a:stretch>
                <a:fillRect/>
              </a:stretch>
            </p:blipFill>
            <p:spPr>
              <a:xfrm>
                <a:off x="3353572" y="585690"/>
                <a:ext cx="8838428" cy="1987536"/>
              </a:xfrm>
              <a:prstGeom prst="rect">
                <a:avLst/>
              </a:prstGeom>
            </p:spPr>
          </p:pic>
          <p:pic>
            <p:nvPicPr>
              <p:cNvPr id="31" name="圖片 30">
                <a:extLst>
                  <a:ext uri="{FF2B5EF4-FFF2-40B4-BE49-F238E27FC236}">
                    <a16:creationId xmlns:a16="http://schemas.microsoft.com/office/drawing/2014/main" id="{CA989F8A-E790-1EB4-5C82-D3512405D65F}"/>
                  </a:ext>
                </a:extLst>
              </p:cNvPr>
              <p:cNvPicPr>
                <a:picLocks noChangeAspect="1"/>
              </p:cNvPicPr>
              <p:nvPr/>
            </p:nvPicPr>
            <p:blipFill>
              <a:blip r:embed="rId4"/>
              <a:stretch>
                <a:fillRect/>
              </a:stretch>
            </p:blipFill>
            <p:spPr>
              <a:xfrm>
                <a:off x="3353572" y="2573226"/>
                <a:ext cx="8746279" cy="2093291"/>
              </a:xfrm>
              <a:prstGeom prst="rect">
                <a:avLst/>
              </a:prstGeom>
            </p:spPr>
          </p:pic>
          <p:pic>
            <p:nvPicPr>
              <p:cNvPr id="33" name="圖片 32">
                <a:extLst>
                  <a:ext uri="{FF2B5EF4-FFF2-40B4-BE49-F238E27FC236}">
                    <a16:creationId xmlns:a16="http://schemas.microsoft.com/office/drawing/2014/main" id="{07127726-A0DB-C18B-1F82-337F1D94E4C4}"/>
                  </a:ext>
                </a:extLst>
              </p:cNvPr>
              <p:cNvPicPr>
                <a:picLocks noChangeAspect="1"/>
              </p:cNvPicPr>
              <p:nvPr/>
            </p:nvPicPr>
            <p:blipFill>
              <a:blip r:embed="rId5"/>
              <a:stretch>
                <a:fillRect/>
              </a:stretch>
            </p:blipFill>
            <p:spPr>
              <a:xfrm>
                <a:off x="3353572" y="4661201"/>
                <a:ext cx="8746279" cy="1695687"/>
              </a:xfrm>
              <a:prstGeom prst="rect">
                <a:avLst/>
              </a:prstGeom>
            </p:spPr>
          </p:pic>
        </p:grpSp>
        <p:sp>
          <p:nvSpPr>
            <p:cNvPr id="35" name="文字方塊 34">
              <a:extLst>
                <a:ext uri="{FF2B5EF4-FFF2-40B4-BE49-F238E27FC236}">
                  <a16:creationId xmlns:a16="http://schemas.microsoft.com/office/drawing/2014/main" id="{4D08187D-2AF1-613E-6A27-CBA30E438F69}"/>
                </a:ext>
              </a:extLst>
            </p:cNvPr>
            <p:cNvSpPr txBox="1"/>
            <p:nvPr/>
          </p:nvSpPr>
          <p:spPr>
            <a:xfrm>
              <a:off x="7033729" y="581967"/>
              <a:ext cx="1478113" cy="461665"/>
            </a:xfrm>
            <a:prstGeom prst="rect">
              <a:avLst/>
            </a:prstGeom>
            <a:noFill/>
          </p:spPr>
          <p:txBody>
            <a:bodyPr wrap="square" rtlCol="0">
              <a:spAutoFit/>
            </a:bodyPr>
            <a:lstStyle/>
            <a:p>
              <a:r>
                <a:rPr lang="en-US" altLang="zh-TW" sz="2400" dirty="0"/>
                <a:t>30</a:t>
              </a:r>
              <a:r>
                <a:rPr lang="zh-TW" altLang="en-US" sz="2400" dirty="0"/>
                <a:t>種設計</a:t>
              </a:r>
            </a:p>
          </p:txBody>
        </p:sp>
      </p:grpSp>
    </p:spTree>
    <p:extLst>
      <p:ext uri="{BB962C8B-B14F-4D97-AF65-F5344CB8AC3E}">
        <p14:creationId xmlns:p14="http://schemas.microsoft.com/office/powerpoint/2010/main" val="17516659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受測者</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80" y="1845733"/>
            <a:ext cx="10058400" cy="4614051"/>
          </a:xfrm>
        </p:spPr>
        <p:txBody>
          <a:bodyPr/>
          <a:lstStyle/>
          <a:p>
            <a:pPr>
              <a:lnSpc>
                <a:spcPct val="125000"/>
              </a:lnSpc>
              <a:spcBef>
                <a:spcPts val="300"/>
              </a:spcBef>
              <a:spcAft>
                <a:spcPts val="300"/>
              </a:spcAft>
              <a:buFont typeface="Wingdings" panose="05000000000000000000" pitchFamily="2" charset="2"/>
              <a:buChar char="Ø"/>
            </a:pPr>
            <a:r>
              <a:rPr lang="zh-TW" altLang="en-US" dirty="0"/>
              <a:t>共</a:t>
            </a:r>
            <a:r>
              <a:rPr lang="en-US" altLang="zh-TW" dirty="0"/>
              <a:t>30</a:t>
            </a:r>
            <a:r>
              <a:rPr lang="zh-TW" altLang="en-US" dirty="0"/>
              <a:t>名受測者</a:t>
            </a:r>
            <a:endParaRPr lang="en-US" altLang="zh-TW" dirty="0"/>
          </a:p>
          <a:p>
            <a:pPr marL="971460" indent="-342900">
              <a:lnSpc>
                <a:spcPct val="125000"/>
              </a:lnSpc>
              <a:spcBef>
                <a:spcPts val="300"/>
              </a:spcBef>
              <a:spcAft>
                <a:spcPts val="300"/>
              </a:spcAft>
              <a:buFont typeface="Arial" panose="020B0604020202020204" pitchFamily="34" charset="0"/>
              <a:buChar char="•"/>
            </a:pPr>
            <a:r>
              <a:rPr lang="zh-TW" altLang="en-US" dirty="0"/>
              <a:t>男生：</a:t>
            </a:r>
            <a:r>
              <a:rPr lang="en-US" altLang="zh-TW" dirty="0"/>
              <a:t>17</a:t>
            </a:r>
            <a:r>
              <a:rPr lang="zh-TW" altLang="en-US" dirty="0"/>
              <a:t>名，平均年齡</a:t>
            </a:r>
            <a:r>
              <a:rPr lang="en-US" altLang="zh-TW" dirty="0"/>
              <a:t>30.65</a:t>
            </a:r>
            <a:r>
              <a:rPr lang="zh-TW" altLang="en-US" dirty="0"/>
              <a:t>歲</a:t>
            </a:r>
            <a:r>
              <a:rPr lang="en-US" altLang="zh-TW" dirty="0"/>
              <a:t>(22-47</a:t>
            </a:r>
            <a:r>
              <a:rPr lang="zh-TW" altLang="en-US" dirty="0"/>
              <a:t>歲</a:t>
            </a:r>
            <a:r>
              <a:rPr lang="en-US" altLang="zh-TW" dirty="0"/>
              <a:t>)</a:t>
            </a:r>
          </a:p>
          <a:p>
            <a:pPr marL="971460" indent="-342900">
              <a:lnSpc>
                <a:spcPct val="125000"/>
              </a:lnSpc>
              <a:spcBef>
                <a:spcPts val="300"/>
              </a:spcBef>
              <a:spcAft>
                <a:spcPts val="300"/>
              </a:spcAft>
              <a:buFont typeface="Arial" panose="020B0604020202020204" pitchFamily="34" charset="0"/>
              <a:buChar char="•"/>
            </a:pPr>
            <a:r>
              <a:rPr lang="zh-TW" altLang="en-US" dirty="0"/>
              <a:t>女生：</a:t>
            </a:r>
            <a:r>
              <a:rPr lang="en-US" altLang="zh-TW" dirty="0"/>
              <a:t>13</a:t>
            </a:r>
            <a:r>
              <a:rPr lang="zh-TW" altLang="en-US" dirty="0"/>
              <a:t>名，平均年齡</a:t>
            </a:r>
            <a:r>
              <a:rPr lang="en-US" altLang="zh-TW" dirty="0"/>
              <a:t>31.62</a:t>
            </a:r>
            <a:r>
              <a:rPr lang="zh-TW" altLang="en-US" dirty="0"/>
              <a:t>歲</a:t>
            </a:r>
            <a:r>
              <a:rPr lang="en-US" altLang="zh-TW" dirty="0"/>
              <a:t>(18-47</a:t>
            </a:r>
            <a:r>
              <a:rPr lang="zh-TW" altLang="en-US" dirty="0"/>
              <a:t>歲</a:t>
            </a:r>
            <a:r>
              <a:rPr lang="en-US" altLang="zh-TW" dirty="0"/>
              <a:t>)</a:t>
            </a:r>
          </a:p>
          <a:p>
            <a:pPr marL="971460" indent="-342900">
              <a:lnSpc>
                <a:spcPct val="125000"/>
              </a:lnSpc>
              <a:spcBef>
                <a:spcPts val="300"/>
              </a:spcBef>
              <a:spcAft>
                <a:spcPts val="300"/>
              </a:spcAft>
              <a:buFont typeface="Wingdings" panose="05000000000000000000" pitchFamily="2" charset="2"/>
              <a:buChar char="ü"/>
            </a:pPr>
            <a:r>
              <a:rPr lang="en-US" altLang="zh-TW" dirty="0"/>
              <a:t>18-30</a:t>
            </a:r>
            <a:r>
              <a:rPr lang="zh-TW" altLang="en-US" dirty="0"/>
              <a:t>歲：</a:t>
            </a:r>
            <a:r>
              <a:rPr lang="en-US" altLang="zh-TW" dirty="0"/>
              <a:t>13</a:t>
            </a:r>
            <a:r>
              <a:rPr lang="zh-TW" altLang="en-US" dirty="0"/>
              <a:t>人；</a:t>
            </a:r>
            <a:r>
              <a:rPr lang="en-US" altLang="zh-TW" dirty="0"/>
              <a:t>31-40</a:t>
            </a:r>
            <a:r>
              <a:rPr lang="zh-TW" altLang="en-US" dirty="0"/>
              <a:t>歲：</a:t>
            </a:r>
            <a:r>
              <a:rPr lang="en-US" altLang="zh-TW" dirty="0"/>
              <a:t>9</a:t>
            </a:r>
            <a:r>
              <a:rPr lang="zh-TW" altLang="en-US" dirty="0"/>
              <a:t>人；</a:t>
            </a:r>
            <a:r>
              <a:rPr lang="en-US" altLang="zh-TW" dirty="0"/>
              <a:t>40</a:t>
            </a:r>
            <a:r>
              <a:rPr lang="zh-TW" altLang="en-US" dirty="0"/>
              <a:t>歲以上</a:t>
            </a:r>
            <a:r>
              <a:rPr lang="zh-TW" altLang="en-US"/>
              <a:t>：</a:t>
            </a:r>
            <a:r>
              <a:rPr lang="en-US" altLang="zh-TW"/>
              <a:t>8</a:t>
            </a:r>
            <a:r>
              <a:rPr lang="zh-TW" altLang="en-US"/>
              <a:t>人</a:t>
            </a:r>
            <a:endParaRPr lang="en-US" altLang="zh-TW" dirty="0"/>
          </a:p>
          <a:p>
            <a:pPr marL="0" indent="-342900">
              <a:lnSpc>
                <a:spcPct val="125000"/>
              </a:lnSpc>
              <a:spcBef>
                <a:spcPts val="300"/>
              </a:spcBef>
              <a:spcAft>
                <a:spcPts val="300"/>
              </a:spcAft>
              <a:buFont typeface="Wingdings" panose="05000000000000000000" pitchFamily="2" charset="2"/>
              <a:buChar char="Ø"/>
            </a:pPr>
            <a:r>
              <a:rPr lang="zh-TW" altLang="en-US" dirty="0"/>
              <a:t>皆為流利的英文人士</a:t>
            </a:r>
            <a:endParaRPr lang="en-US" altLang="zh-TW" dirty="0"/>
          </a:p>
          <a:p>
            <a:pPr marL="0" indent="-342900">
              <a:lnSpc>
                <a:spcPct val="125000"/>
              </a:lnSpc>
              <a:spcBef>
                <a:spcPts val="300"/>
              </a:spcBef>
              <a:spcAft>
                <a:spcPts val="300"/>
              </a:spcAft>
              <a:buFont typeface="Wingdings" panose="05000000000000000000" pitchFamily="2" charset="2"/>
              <a:buChar char="Ø"/>
            </a:pPr>
            <a:r>
              <a:rPr lang="zh-TW" altLang="en-US" dirty="0"/>
              <a:t>具有正常或矯正後正常的視力</a:t>
            </a:r>
            <a:r>
              <a:rPr lang="en-US" altLang="zh-TW" dirty="0"/>
              <a:t>(20/20)</a:t>
            </a:r>
          </a:p>
          <a:p>
            <a:pPr marL="0" indent="-342900">
              <a:lnSpc>
                <a:spcPct val="125000"/>
              </a:lnSpc>
              <a:spcBef>
                <a:spcPts val="300"/>
              </a:spcBef>
              <a:spcAft>
                <a:spcPts val="300"/>
              </a:spcAft>
              <a:buFont typeface="Wingdings" panose="05000000000000000000" pitchFamily="2" charset="2"/>
              <a:buChar char="Ø"/>
            </a:pPr>
            <a:r>
              <a:rPr lang="zh-TW" altLang="en-US" dirty="0"/>
              <a:t>能夠以正常的步伐行走</a:t>
            </a:r>
            <a:endParaRPr lang="en-US" altLang="zh-TW" dirty="0"/>
          </a:p>
          <a:p>
            <a:pPr marL="0" indent="-342900">
              <a:lnSpc>
                <a:spcPct val="125000"/>
              </a:lnSpc>
              <a:spcBef>
                <a:spcPts val="300"/>
              </a:spcBef>
              <a:spcAft>
                <a:spcPts val="300"/>
              </a:spcAft>
              <a:buFont typeface="Wingdings" panose="05000000000000000000" pitchFamily="2" charset="2"/>
              <a:buChar char="Ø"/>
            </a:pPr>
            <a:r>
              <a:rPr lang="zh-TW" altLang="en-US" dirty="0"/>
              <a:t>沒有聽力問題</a:t>
            </a:r>
            <a:endParaRPr lang="en-US" altLang="zh-TW" dirty="0"/>
          </a:p>
          <a:p>
            <a:pPr marL="0" indent="-342900">
              <a:lnSpc>
                <a:spcPct val="125000"/>
              </a:lnSpc>
              <a:spcBef>
                <a:spcPts val="300"/>
              </a:spcBef>
              <a:spcAft>
                <a:spcPts val="300"/>
              </a:spcAft>
              <a:buFont typeface="Wingdings" panose="05000000000000000000" pitchFamily="2" charset="2"/>
              <a:buChar char="Ø"/>
            </a:pPr>
            <a:r>
              <a:rPr lang="en-US" altLang="zh-TW" dirty="0"/>
              <a:t>2</a:t>
            </a:r>
            <a:r>
              <a:rPr lang="zh-TW" altLang="en-US" dirty="0"/>
              <a:t>人有過虛擬實境的經驗</a:t>
            </a:r>
            <a:endParaRPr lang="en-US" altLang="zh-TW" dirty="0"/>
          </a:p>
          <a:p>
            <a:pPr marL="0" indent="-342900">
              <a:lnSpc>
                <a:spcPct val="125000"/>
              </a:lnSpc>
              <a:spcBef>
                <a:spcPts val="300"/>
              </a:spcBef>
              <a:spcAft>
                <a:spcPts val="300"/>
              </a:spcAft>
              <a:buFont typeface="Wingdings" panose="05000000000000000000" pitchFamily="2" charset="2"/>
              <a:buChar char="Ø"/>
            </a:pPr>
            <a:r>
              <a:rPr lang="zh-TW" altLang="en-US" dirty="0"/>
              <a:t>得到密西西比州立大學</a:t>
            </a:r>
            <a:r>
              <a:rPr lang="zh-TW" altLang="en-US" sz="2000" dirty="0"/>
              <a:t>機構審查委員會</a:t>
            </a:r>
            <a:r>
              <a:rPr lang="zh-TW" altLang="en-US" dirty="0"/>
              <a:t>的核准</a:t>
            </a:r>
          </a:p>
        </p:txBody>
      </p:sp>
      <p:sp>
        <p:nvSpPr>
          <p:cNvPr id="4" name="投影片編號版面配置區 3">
            <a:extLst>
              <a:ext uri="{FF2B5EF4-FFF2-40B4-BE49-F238E27FC236}">
                <a16:creationId xmlns:a16="http://schemas.microsoft.com/office/drawing/2014/main" id="{AA7FB4A6-8BE2-583A-EBD9-E30D33BDF91A}"/>
              </a:ext>
            </a:extLst>
          </p:cNvPr>
          <p:cNvSpPr>
            <a:spLocks noGrp="1"/>
          </p:cNvSpPr>
          <p:nvPr>
            <p:ph type="sldNum" sz="quarter" idx="12"/>
          </p:nvPr>
        </p:nvSpPr>
        <p:spPr/>
        <p:txBody>
          <a:bodyPr/>
          <a:lstStyle/>
          <a:p>
            <a:fld id="{ADB9A16C-9DC4-47BC-86C3-85660D3CFFBD}" type="slidenum">
              <a:rPr lang="zh-TW" altLang="en-US" smtClean="0"/>
              <a:t>40</a:t>
            </a:fld>
            <a:endParaRPr lang="zh-TW" altLang="en-US"/>
          </a:p>
        </p:txBody>
      </p:sp>
    </p:spTree>
    <p:extLst>
      <p:ext uri="{BB962C8B-B14F-4D97-AF65-F5344CB8AC3E}">
        <p14:creationId xmlns:p14="http://schemas.microsoft.com/office/powerpoint/2010/main" val="39952885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介面設計</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使用</a:t>
            </a:r>
            <a:r>
              <a:rPr lang="en-US" altLang="zh-TW" dirty="0"/>
              <a:t>Waymo Firefly </a:t>
            </a:r>
            <a:r>
              <a:rPr lang="zh-TW" altLang="en-US" dirty="0"/>
              <a:t>汽車</a:t>
            </a:r>
            <a:endParaRPr lang="en-US" altLang="zh-TW" dirty="0"/>
          </a:p>
          <a:p>
            <a:pPr>
              <a:lnSpc>
                <a:spcPct val="125000"/>
              </a:lnSpc>
              <a:spcBef>
                <a:spcPts val="300"/>
              </a:spcBef>
              <a:spcAft>
                <a:spcPts val="300"/>
              </a:spcAft>
              <a:buFont typeface="Wingdings" panose="05000000000000000000" pitchFamily="2" charset="2"/>
              <a:buChar char="Ø"/>
            </a:pPr>
            <a:r>
              <a:rPr lang="en-US" altLang="zh-TW" dirty="0"/>
              <a:t>4</a:t>
            </a:r>
            <a:r>
              <a:rPr lang="zh-TW" altLang="en-US" dirty="0"/>
              <a:t>種視覺特徵：</a:t>
            </a:r>
            <a:endParaRPr lang="en-US" altLang="zh-TW" dirty="0"/>
          </a:p>
          <a:p>
            <a:pPr marL="457200" indent="-457200">
              <a:lnSpc>
                <a:spcPct val="125000"/>
              </a:lnSpc>
              <a:spcBef>
                <a:spcPts val="300"/>
              </a:spcBef>
              <a:spcAft>
                <a:spcPts val="300"/>
              </a:spcAft>
              <a:buFont typeface="+mj-lt"/>
              <a:buAutoNum type="arabicPeriod"/>
            </a:pPr>
            <a:r>
              <a:rPr lang="zh-TW" altLang="en-US" dirty="0"/>
              <a:t>無</a:t>
            </a:r>
            <a:endParaRPr lang="en-US" altLang="zh-TW" dirty="0"/>
          </a:p>
          <a:p>
            <a:pPr marL="457200" indent="-457200">
              <a:lnSpc>
                <a:spcPct val="125000"/>
              </a:lnSpc>
              <a:spcBef>
                <a:spcPts val="300"/>
              </a:spcBef>
              <a:spcAft>
                <a:spcPts val="300"/>
              </a:spcAft>
              <a:buFont typeface="+mj-lt"/>
              <a:buAutoNum type="arabicPeriod"/>
            </a:pPr>
            <a:r>
              <a:rPr lang="zh-TW" altLang="en-US" dirty="0"/>
              <a:t>閃爍文字</a:t>
            </a:r>
            <a:r>
              <a:rPr lang="en-US" altLang="zh-TW" dirty="0"/>
              <a:t>(</a:t>
            </a:r>
            <a:r>
              <a:rPr lang="zh-TW" altLang="en-US" dirty="0"/>
              <a:t>參考</a:t>
            </a:r>
            <a:r>
              <a:rPr lang="en-US" altLang="zh-TW" dirty="0"/>
              <a:t>Deb et al., 2016)</a:t>
            </a:r>
          </a:p>
          <a:p>
            <a:pPr marL="457200" indent="-457200">
              <a:lnSpc>
                <a:spcPct val="125000"/>
              </a:lnSpc>
              <a:spcBef>
                <a:spcPts val="300"/>
              </a:spcBef>
              <a:spcAft>
                <a:spcPts val="300"/>
              </a:spcAft>
              <a:buFont typeface="+mj-lt"/>
              <a:buAutoNum type="arabicPeriod"/>
            </a:pPr>
            <a:r>
              <a:rPr lang="zh-TW" altLang="en-US" dirty="0"/>
              <a:t>行走的輪廓動畫呈現</a:t>
            </a:r>
            <a:r>
              <a:rPr lang="da-DK" altLang="zh-TW" dirty="0"/>
              <a:t>(</a:t>
            </a:r>
            <a:r>
              <a:rPr lang="zh-TW" altLang="en-US" dirty="0"/>
              <a:t>參考</a:t>
            </a:r>
            <a:r>
              <a:rPr lang="da-DK" altLang="zh-TW" dirty="0"/>
              <a:t>Clamann et al., 2017, Deb et al., 2016) </a:t>
            </a:r>
          </a:p>
          <a:p>
            <a:pPr marL="457200" indent="-457200">
              <a:lnSpc>
                <a:spcPct val="125000"/>
              </a:lnSpc>
              <a:spcBef>
                <a:spcPts val="300"/>
              </a:spcBef>
              <a:spcAft>
                <a:spcPts val="300"/>
              </a:spcAft>
              <a:buFont typeface="+mj-lt"/>
              <a:buAutoNum type="arabicPeriod"/>
            </a:pPr>
            <a:r>
              <a:rPr lang="zh-TW" altLang="en-US" dirty="0"/>
              <a:t>閃爍微笑</a:t>
            </a:r>
            <a:r>
              <a:rPr lang="en-US" altLang="zh-TW" dirty="0"/>
              <a:t>(</a:t>
            </a:r>
            <a:r>
              <a:rPr lang="zh-TW" altLang="en-US" dirty="0"/>
              <a:t>參考</a:t>
            </a:r>
            <a:r>
              <a:rPr lang="en-US" altLang="zh-TW" dirty="0"/>
              <a:t>Snyder, 2016)</a:t>
            </a:r>
          </a:p>
          <a:p>
            <a:pPr marL="457200" indent="-457200">
              <a:lnSpc>
                <a:spcPct val="125000"/>
              </a:lnSpc>
              <a:spcBef>
                <a:spcPts val="300"/>
              </a:spcBef>
              <a:spcAft>
                <a:spcPts val="300"/>
              </a:spcAft>
              <a:buFont typeface="+mj-lt"/>
              <a:buAutoNum type="arabicPeriod"/>
            </a:pPr>
            <a:endParaRPr lang="zh-TW" altLang="en-US" dirty="0"/>
          </a:p>
        </p:txBody>
      </p:sp>
      <p:sp>
        <p:nvSpPr>
          <p:cNvPr id="4" name="投影片編號版面配置區 3">
            <a:extLst>
              <a:ext uri="{FF2B5EF4-FFF2-40B4-BE49-F238E27FC236}">
                <a16:creationId xmlns:a16="http://schemas.microsoft.com/office/drawing/2014/main" id="{AA7FB4A6-8BE2-583A-EBD9-E30D33BDF91A}"/>
              </a:ext>
            </a:extLst>
          </p:cNvPr>
          <p:cNvSpPr>
            <a:spLocks noGrp="1"/>
          </p:cNvSpPr>
          <p:nvPr>
            <p:ph type="sldNum" sz="quarter" idx="12"/>
          </p:nvPr>
        </p:nvSpPr>
        <p:spPr/>
        <p:txBody>
          <a:bodyPr/>
          <a:lstStyle/>
          <a:p>
            <a:fld id="{ADB9A16C-9DC4-47BC-86C3-85660D3CFFBD}" type="slidenum">
              <a:rPr lang="zh-TW" altLang="en-US" smtClean="0"/>
              <a:t>41</a:t>
            </a:fld>
            <a:endParaRPr lang="zh-TW" altLang="en-US"/>
          </a:p>
        </p:txBody>
      </p:sp>
      <p:pic>
        <p:nvPicPr>
          <p:cNvPr id="6" name="圖片 5">
            <a:extLst>
              <a:ext uri="{FF2B5EF4-FFF2-40B4-BE49-F238E27FC236}">
                <a16:creationId xmlns:a16="http://schemas.microsoft.com/office/drawing/2014/main" id="{53224536-1146-F9B8-EE01-A070032FC9FE}"/>
              </a:ext>
            </a:extLst>
          </p:cNvPr>
          <p:cNvPicPr>
            <a:picLocks noChangeAspect="1"/>
          </p:cNvPicPr>
          <p:nvPr/>
        </p:nvPicPr>
        <p:blipFill>
          <a:blip r:embed="rId3"/>
          <a:stretch>
            <a:fillRect/>
          </a:stretch>
        </p:blipFill>
        <p:spPr>
          <a:xfrm>
            <a:off x="6096000" y="425077"/>
            <a:ext cx="2924583" cy="1952898"/>
          </a:xfrm>
          <a:prstGeom prst="rect">
            <a:avLst/>
          </a:prstGeom>
        </p:spPr>
      </p:pic>
      <p:pic>
        <p:nvPicPr>
          <p:cNvPr id="8" name="圖片 7">
            <a:extLst>
              <a:ext uri="{FF2B5EF4-FFF2-40B4-BE49-F238E27FC236}">
                <a16:creationId xmlns:a16="http://schemas.microsoft.com/office/drawing/2014/main" id="{B93B2B88-C52D-5088-08BC-60B1DA85D82D}"/>
              </a:ext>
            </a:extLst>
          </p:cNvPr>
          <p:cNvPicPr>
            <a:picLocks noChangeAspect="1"/>
          </p:cNvPicPr>
          <p:nvPr/>
        </p:nvPicPr>
        <p:blipFill>
          <a:blip r:embed="rId4"/>
          <a:stretch>
            <a:fillRect/>
          </a:stretch>
        </p:blipFill>
        <p:spPr>
          <a:xfrm>
            <a:off x="195022" y="4520179"/>
            <a:ext cx="3865957" cy="2337821"/>
          </a:xfrm>
          <a:prstGeom prst="rect">
            <a:avLst/>
          </a:prstGeom>
        </p:spPr>
      </p:pic>
      <p:pic>
        <p:nvPicPr>
          <p:cNvPr id="10" name="圖片 9">
            <a:extLst>
              <a:ext uri="{FF2B5EF4-FFF2-40B4-BE49-F238E27FC236}">
                <a16:creationId xmlns:a16="http://schemas.microsoft.com/office/drawing/2014/main" id="{00051FD3-0F8B-F640-AA40-7F59D0973D0D}"/>
              </a:ext>
            </a:extLst>
          </p:cNvPr>
          <p:cNvPicPr>
            <a:picLocks noChangeAspect="1"/>
          </p:cNvPicPr>
          <p:nvPr/>
        </p:nvPicPr>
        <p:blipFill>
          <a:blip r:embed="rId5"/>
          <a:stretch>
            <a:fillRect/>
          </a:stretch>
        </p:blipFill>
        <p:spPr>
          <a:xfrm>
            <a:off x="4230228" y="4520178"/>
            <a:ext cx="3878897" cy="2398655"/>
          </a:xfrm>
          <a:prstGeom prst="rect">
            <a:avLst/>
          </a:prstGeom>
        </p:spPr>
      </p:pic>
      <p:pic>
        <p:nvPicPr>
          <p:cNvPr id="12" name="圖片 11">
            <a:extLst>
              <a:ext uri="{FF2B5EF4-FFF2-40B4-BE49-F238E27FC236}">
                <a16:creationId xmlns:a16="http://schemas.microsoft.com/office/drawing/2014/main" id="{6920E85B-6A3A-6185-9BDF-2E41B5015148}"/>
              </a:ext>
            </a:extLst>
          </p:cNvPr>
          <p:cNvPicPr>
            <a:picLocks noChangeAspect="1"/>
          </p:cNvPicPr>
          <p:nvPr/>
        </p:nvPicPr>
        <p:blipFill>
          <a:blip r:embed="rId6"/>
          <a:stretch>
            <a:fillRect/>
          </a:stretch>
        </p:blipFill>
        <p:spPr>
          <a:xfrm>
            <a:off x="8278374" y="4346086"/>
            <a:ext cx="3798397" cy="2478824"/>
          </a:xfrm>
          <a:prstGeom prst="rect">
            <a:avLst/>
          </a:prstGeom>
        </p:spPr>
      </p:pic>
    </p:spTree>
    <p:extLst>
      <p:ext uri="{BB962C8B-B14F-4D97-AF65-F5344CB8AC3E}">
        <p14:creationId xmlns:p14="http://schemas.microsoft.com/office/powerpoint/2010/main" val="874304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介面設計</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使用</a:t>
            </a:r>
            <a:r>
              <a:rPr lang="en-US" altLang="zh-TW" dirty="0"/>
              <a:t>Waymo Firefly </a:t>
            </a:r>
            <a:r>
              <a:rPr lang="zh-TW" altLang="en-US" dirty="0"/>
              <a:t>汽車</a:t>
            </a:r>
            <a:endParaRPr lang="en-US" altLang="zh-TW" dirty="0"/>
          </a:p>
          <a:p>
            <a:pPr>
              <a:lnSpc>
                <a:spcPct val="125000"/>
              </a:lnSpc>
              <a:spcBef>
                <a:spcPts val="300"/>
              </a:spcBef>
              <a:spcAft>
                <a:spcPts val="300"/>
              </a:spcAft>
              <a:buFont typeface="Wingdings" panose="05000000000000000000" pitchFamily="2" charset="2"/>
              <a:buChar char="Ø"/>
            </a:pPr>
            <a:r>
              <a:rPr lang="en-US" altLang="zh-TW" dirty="0"/>
              <a:t>4</a:t>
            </a:r>
            <a:r>
              <a:rPr lang="zh-TW" altLang="en-US" dirty="0"/>
              <a:t>種聽覺特徵</a:t>
            </a:r>
            <a:r>
              <a:rPr lang="en-US" altLang="zh-TW" dirty="0"/>
              <a:t>(</a:t>
            </a:r>
            <a:r>
              <a:rPr lang="da-DK" altLang="zh-TW" dirty="0"/>
              <a:t>Deb et al., 2016, Urmson et al., 2015)</a:t>
            </a:r>
            <a:r>
              <a:rPr lang="zh-TW" altLang="en-US" dirty="0"/>
              <a:t>：</a:t>
            </a:r>
            <a:endParaRPr lang="en-US" altLang="zh-TW" dirty="0"/>
          </a:p>
          <a:p>
            <a:pPr marL="457200" indent="-457200">
              <a:lnSpc>
                <a:spcPct val="125000"/>
              </a:lnSpc>
              <a:spcBef>
                <a:spcPts val="300"/>
              </a:spcBef>
              <a:spcAft>
                <a:spcPts val="300"/>
              </a:spcAft>
              <a:buFont typeface="+mj-lt"/>
              <a:buAutoNum type="arabicPeriod"/>
            </a:pPr>
            <a:r>
              <a:rPr lang="zh-TW" altLang="en-US" dirty="0"/>
              <a:t>無</a:t>
            </a:r>
            <a:endParaRPr lang="en-US" altLang="zh-TW" dirty="0"/>
          </a:p>
          <a:p>
            <a:pPr marL="457200" indent="-457200">
              <a:lnSpc>
                <a:spcPct val="125000"/>
              </a:lnSpc>
              <a:spcBef>
                <a:spcPts val="300"/>
              </a:spcBef>
              <a:spcAft>
                <a:spcPts val="300"/>
              </a:spcAft>
              <a:buFont typeface="+mj-lt"/>
              <a:buAutoNum type="arabicPeriod"/>
            </a:pPr>
            <a:r>
              <a:rPr lang="zh-TW" altLang="en-US" dirty="0"/>
              <a:t>喇叭聲</a:t>
            </a:r>
            <a:endParaRPr lang="en-US" altLang="zh-TW" dirty="0"/>
          </a:p>
          <a:p>
            <a:pPr marL="457200" indent="-457200">
              <a:lnSpc>
                <a:spcPct val="125000"/>
              </a:lnSpc>
              <a:spcBef>
                <a:spcPts val="300"/>
              </a:spcBef>
              <a:spcAft>
                <a:spcPts val="300"/>
              </a:spcAft>
              <a:buFont typeface="+mj-lt"/>
              <a:buAutoNum type="arabicPeriod"/>
            </a:pPr>
            <a:r>
              <a:rPr lang="zh-TW" altLang="en-US" dirty="0"/>
              <a:t>音樂</a:t>
            </a:r>
            <a:endParaRPr lang="en-US" altLang="zh-TW" dirty="0"/>
          </a:p>
          <a:p>
            <a:pPr marL="457200" indent="-457200">
              <a:lnSpc>
                <a:spcPct val="125000"/>
              </a:lnSpc>
              <a:spcBef>
                <a:spcPts val="300"/>
              </a:spcBef>
              <a:spcAft>
                <a:spcPts val="300"/>
              </a:spcAft>
              <a:buFont typeface="+mj-lt"/>
              <a:buAutoNum type="arabicPeriod"/>
            </a:pPr>
            <a:r>
              <a:rPr lang="zh-TW" altLang="en-US" dirty="0"/>
              <a:t>口頭聲音</a:t>
            </a:r>
            <a:r>
              <a:rPr lang="en-US" altLang="zh-TW" dirty="0"/>
              <a:t>” safe to cross”</a:t>
            </a:r>
          </a:p>
          <a:p>
            <a:pPr marL="0" indent="0">
              <a:lnSpc>
                <a:spcPct val="125000"/>
              </a:lnSpc>
              <a:spcBef>
                <a:spcPts val="300"/>
              </a:spcBef>
              <a:spcAft>
                <a:spcPts val="300"/>
              </a:spcAft>
              <a:buNone/>
            </a:pPr>
            <a:endParaRPr lang="zh-TW" altLang="en-US" dirty="0"/>
          </a:p>
        </p:txBody>
      </p:sp>
      <p:sp>
        <p:nvSpPr>
          <p:cNvPr id="4" name="投影片編號版面配置區 3">
            <a:extLst>
              <a:ext uri="{FF2B5EF4-FFF2-40B4-BE49-F238E27FC236}">
                <a16:creationId xmlns:a16="http://schemas.microsoft.com/office/drawing/2014/main" id="{AA7FB4A6-8BE2-583A-EBD9-E30D33BDF91A}"/>
              </a:ext>
            </a:extLst>
          </p:cNvPr>
          <p:cNvSpPr>
            <a:spLocks noGrp="1"/>
          </p:cNvSpPr>
          <p:nvPr>
            <p:ph type="sldNum" sz="quarter" idx="12"/>
          </p:nvPr>
        </p:nvSpPr>
        <p:spPr/>
        <p:txBody>
          <a:bodyPr/>
          <a:lstStyle/>
          <a:p>
            <a:fld id="{ADB9A16C-9DC4-47BC-86C3-85660D3CFFBD}" type="slidenum">
              <a:rPr lang="zh-TW" altLang="en-US" smtClean="0"/>
              <a:t>42</a:t>
            </a:fld>
            <a:endParaRPr lang="zh-TW" altLang="en-US"/>
          </a:p>
        </p:txBody>
      </p:sp>
    </p:spTree>
    <p:extLst>
      <p:ext uri="{BB962C8B-B14F-4D97-AF65-F5344CB8AC3E}">
        <p14:creationId xmlns:p14="http://schemas.microsoft.com/office/powerpoint/2010/main" val="1292983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程序</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80" y="1700107"/>
            <a:ext cx="10058400" cy="4600209"/>
          </a:xfrm>
        </p:spPr>
        <p:txBody>
          <a:bodyPr>
            <a:normAutofit lnSpcReduction="10000"/>
          </a:bodyPr>
          <a:lstStyle/>
          <a:p>
            <a:pPr>
              <a:lnSpc>
                <a:spcPct val="125000"/>
              </a:lnSpc>
              <a:spcBef>
                <a:spcPts val="300"/>
              </a:spcBef>
              <a:spcAft>
                <a:spcPts val="300"/>
              </a:spcAft>
              <a:buFont typeface="Wingdings" panose="05000000000000000000" pitchFamily="2" charset="2"/>
              <a:buChar char="Ø"/>
            </a:pPr>
            <a:r>
              <a:rPr lang="zh-TW" altLang="en-US" sz="1800" dirty="0"/>
              <a:t>受測者閱讀並簽署同意書</a:t>
            </a:r>
            <a:endParaRPr lang="en-US" altLang="zh-TW" sz="1800" dirty="0"/>
          </a:p>
          <a:p>
            <a:pPr>
              <a:lnSpc>
                <a:spcPct val="125000"/>
              </a:lnSpc>
              <a:spcBef>
                <a:spcPts val="300"/>
              </a:spcBef>
              <a:spcAft>
                <a:spcPts val="300"/>
              </a:spcAft>
              <a:buFont typeface="Wingdings" panose="05000000000000000000" pitchFamily="2" charset="2"/>
              <a:buChar char="Ø"/>
            </a:pPr>
            <a:r>
              <a:rPr lang="zh-TW" altLang="en-US" sz="1800" dirty="0"/>
              <a:t>填寫一份題目</a:t>
            </a:r>
            <a:r>
              <a:rPr lang="en-US" altLang="zh-TW" sz="1800" dirty="0"/>
              <a:t>16</a:t>
            </a:r>
            <a:r>
              <a:rPr lang="zh-TW" altLang="en-US" sz="1800" dirty="0"/>
              <a:t>題的模擬器疾病問卷</a:t>
            </a:r>
            <a:r>
              <a:rPr lang="de-DE" altLang="zh-TW" sz="1800" dirty="0"/>
              <a:t>(SSQ, Kennedy, Lane, Berbaum, &amp; Lilienthal, 1993)</a:t>
            </a:r>
            <a:br>
              <a:rPr lang="de-DE" altLang="zh-TW" sz="1800" dirty="0"/>
            </a:br>
            <a:r>
              <a:rPr lang="zh-TW" altLang="en-US" sz="1800" dirty="0"/>
              <a:t>：若大於</a:t>
            </a:r>
            <a:r>
              <a:rPr lang="en-US" altLang="zh-TW" sz="1800" dirty="0"/>
              <a:t>5</a:t>
            </a:r>
            <a:r>
              <a:rPr lang="zh-TW" altLang="en-US" sz="1800" dirty="0"/>
              <a:t>分，無法參與實驗</a:t>
            </a:r>
            <a:endParaRPr lang="en-US" altLang="zh-TW" sz="1800" dirty="0"/>
          </a:p>
          <a:p>
            <a:pPr>
              <a:lnSpc>
                <a:spcPct val="125000"/>
              </a:lnSpc>
              <a:spcBef>
                <a:spcPts val="300"/>
              </a:spcBef>
              <a:spcAft>
                <a:spcPts val="300"/>
              </a:spcAft>
              <a:buFont typeface="Wingdings" panose="05000000000000000000" pitchFamily="2" charset="2"/>
              <a:buChar char="Ø"/>
            </a:pPr>
            <a:r>
              <a:rPr lang="zh-TW" altLang="en-US" sz="1800" dirty="0"/>
              <a:t>向受測者介紹虛擬環境並讓受測者戴上耳機熟悉實驗</a:t>
            </a:r>
            <a:br>
              <a:rPr lang="en-US" altLang="zh-TW" sz="1800" dirty="0"/>
            </a:br>
            <a:r>
              <a:rPr lang="zh-TW" altLang="en-US" sz="1800" dirty="0"/>
              <a:t>練習場景：在沒有車輛的三個十字路口過馬路</a:t>
            </a:r>
            <a:endParaRPr lang="en-US" altLang="zh-TW" sz="1800" dirty="0"/>
          </a:p>
          <a:p>
            <a:pPr>
              <a:lnSpc>
                <a:spcPct val="125000"/>
              </a:lnSpc>
              <a:spcBef>
                <a:spcPts val="300"/>
              </a:spcBef>
              <a:spcAft>
                <a:spcPts val="300"/>
              </a:spcAft>
              <a:buFont typeface="Wingdings" panose="05000000000000000000" pitchFamily="2" charset="2"/>
              <a:buChar char="Ø"/>
            </a:pPr>
            <a:r>
              <a:rPr lang="zh-TW" altLang="en-US" sz="1800" dirty="0"/>
              <a:t>再填寫一次</a:t>
            </a:r>
            <a:r>
              <a:rPr lang="en-US" altLang="zh-TW" sz="1800" dirty="0"/>
              <a:t>SSQ</a:t>
            </a:r>
          </a:p>
          <a:p>
            <a:pPr>
              <a:lnSpc>
                <a:spcPct val="125000"/>
              </a:lnSpc>
              <a:spcBef>
                <a:spcPts val="300"/>
              </a:spcBef>
              <a:spcAft>
                <a:spcPts val="300"/>
              </a:spcAft>
              <a:buFont typeface="Wingdings" panose="05000000000000000000" pitchFamily="2" charset="2"/>
              <a:buChar char="Ø"/>
            </a:pPr>
            <a:r>
              <a:rPr lang="zh-TW" altLang="en-US" sz="1800" dirty="0"/>
              <a:t>每位受測者皆參與</a:t>
            </a:r>
            <a:r>
              <a:rPr lang="en-US" altLang="zh-TW" sz="1800" dirty="0"/>
              <a:t>16</a:t>
            </a:r>
            <a:r>
              <a:rPr lang="zh-TW" altLang="en-US" sz="1800" dirty="0"/>
              <a:t>次</a:t>
            </a:r>
            <a:r>
              <a:rPr lang="en-US" altLang="zh-TW" sz="1800" dirty="0"/>
              <a:t>(4</a:t>
            </a:r>
            <a:r>
              <a:rPr lang="zh-TW" altLang="en-US" sz="1800" dirty="0"/>
              <a:t>*</a:t>
            </a:r>
            <a:r>
              <a:rPr lang="en-US" altLang="zh-TW" sz="1800" dirty="0"/>
              <a:t>4)</a:t>
            </a:r>
            <a:r>
              <a:rPr lang="zh-TW" altLang="en-US" sz="1800" dirty="0"/>
              <a:t>隨機的實驗</a:t>
            </a:r>
            <a:endParaRPr lang="en-US" altLang="zh-TW" sz="1800" dirty="0"/>
          </a:p>
          <a:p>
            <a:pPr>
              <a:lnSpc>
                <a:spcPct val="125000"/>
              </a:lnSpc>
              <a:spcBef>
                <a:spcPts val="300"/>
              </a:spcBef>
              <a:spcAft>
                <a:spcPts val="300"/>
              </a:spcAft>
              <a:buFont typeface="Wingdings" panose="05000000000000000000" pitchFamily="2" charset="2"/>
              <a:buChar char="Ø"/>
            </a:pPr>
            <a:r>
              <a:rPr lang="zh-TW" altLang="en-US" sz="1800" dirty="0"/>
              <a:t>受測者被告知，若車輛有感知到受測者，車輛會停下來，受測者在他們認為安全的時候過馬路</a:t>
            </a:r>
            <a:endParaRPr lang="en-US" altLang="zh-TW" sz="1800" dirty="0"/>
          </a:p>
          <a:p>
            <a:pPr>
              <a:lnSpc>
                <a:spcPct val="125000"/>
              </a:lnSpc>
              <a:spcBef>
                <a:spcPts val="300"/>
              </a:spcBef>
              <a:spcAft>
                <a:spcPts val="300"/>
              </a:spcAft>
              <a:buFont typeface="Wingdings" panose="05000000000000000000" pitchFamily="2" charset="2"/>
              <a:buChar char="Ø"/>
            </a:pPr>
            <a:r>
              <a:rPr lang="zh-TW" altLang="en-US" sz="1800" dirty="0"/>
              <a:t>受測者在每次實驗後進入大廳環境。此時，他們能夠環顧四周，提出問題，然後按下“</a:t>
            </a:r>
            <a:r>
              <a:rPr lang="en-US" altLang="zh-TW" sz="1800" dirty="0"/>
              <a:t>Ready</a:t>
            </a:r>
            <a:r>
              <a:rPr lang="zh-TW" altLang="en-US" sz="1800" dirty="0"/>
              <a:t>”按鈕繼續下一次實驗。</a:t>
            </a:r>
            <a:endParaRPr lang="en-US" altLang="zh-TW" sz="1800" dirty="0"/>
          </a:p>
          <a:p>
            <a:pPr>
              <a:lnSpc>
                <a:spcPct val="125000"/>
              </a:lnSpc>
              <a:spcBef>
                <a:spcPts val="300"/>
              </a:spcBef>
              <a:spcAft>
                <a:spcPts val="300"/>
              </a:spcAft>
              <a:buFont typeface="Wingdings" panose="05000000000000000000" pitchFamily="2" charset="2"/>
              <a:buChar char="Ø"/>
            </a:pPr>
            <a:r>
              <a:rPr lang="zh-TW" altLang="en-US" sz="1800" dirty="0"/>
              <a:t>完成</a:t>
            </a:r>
            <a:r>
              <a:rPr lang="en-US" altLang="zh-TW" sz="1800" dirty="0"/>
              <a:t>16</a:t>
            </a:r>
            <a:r>
              <a:rPr lang="zh-TW" altLang="en-US" sz="1800" dirty="0"/>
              <a:t>次實驗後，填寫主觀評價問卷</a:t>
            </a:r>
            <a:endParaRPr lang="en-US" altLang="zh-TW" sz="1800" dirty="0"/>
          </a:p>
          <a:p>
            <a:pPr>
              <a:lnSpc>
                <a:spcPct val="125000"/>
              </a:lnSpc>
              <a:spcBef>
                <a:spcPts val="300"/>
              </a:spcBef>
              <a:spcAft>
                <a:spcPts val="300"/>
              </a:spcAft>
              <a:buFont typeface="Wingdings" panose="05000000000000000000" pitchFamily="2" charset="2"/>
              <a:buChar char="Ø"/>
            </a:pPr>
            <a:r>
              <a:rPr lang="zh-TW" altLang="en-US" sz="1800" dirty="0"/>
              <a:t>實驗約</a:t>
            </a:r>
            <a:r>
              <a:rPr lang="en-US" altLang="zh-TW" sz="1800" dirty="0"/>
              <a:t>40</a:t>
            </a:r>
            <a:r>
              <a:rPr lang="zh-TW" altLang="en-US" sz="1800" dirty="0"/>
              <a:t>分鐘</a:t>
            </a:r>
            <a:endParaRPr lang="en-US" altLang="zh-TW" sz="1800"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de-DE" altLang="zh-TW" dirty="0"/>
          </a:p>
          <a:p>
            <a:pPr>
              <a:lnSpc>
                <a:spcPct val="125000"/>
              </a:lnSpc>
              <a:spcBef>
                <a:spcPts val="300"/>
              </a:spcBef>
              <a:spcAft>
                <a:spcPts val="300"/>
              </a:spcAft>
              <a:buFont typeface="Wingdings" panose="05000000000000000000" pitchFamily="2" charset="2"/>
              <a:buChar char="Ø"/>
            </a:pPr>
            <a:endParaRPr lang="zh-TW" altLang="en-US" dirty="0"/>
          </a:p>
        </p:txBody>
      </p:sp>
      <p:sp>
        <p:nvSpPr>
          <p:cNvPr id="4" name="投影片編號版面配置區 3">
            <a:extLst>
              <a:ext uri="{FF2B5EF4-FFF2-40B4-BE49-F238E27FC236}">
                <a16:creationId xmlns:a16="http://schemas.microsoft.com/office/drawing/2014/main" id="{AA7FB4A6-8BE2-583A-EBD9-E30D33BDF91A}"/>
              </a:ext>
            </a:extLst>
          </p:cNvPr>
          <p:cNvSpPr>
            <a:spLocks noGrp="1"/>
          </p:cNvSpPr>
          <p:nvPr>
            <p:ph type="sldNum" sz="quarter" idx="12"/>
          </p:nvPr>
        </p:nvSpPr>
        <p:spPr/>
        <p:txBody>
          <a:bodyPr/>
          <a:lstStyle/>
          <a:p>
            <a:fld id="{ADB9A16C-9DC4-47BC-86C3-85660D3CFFBD}" type="slidenum">
              <a:rPr lang="zh-TW" altLang="en-US" smtClean="0"/>
              <a:t>43</a:t>
            </a:fld>
            <a:endParaRPr lang="zh-TW" altLang="en-US"/>
          </a:p>
        </p:txBody>
      </p:sp>
    </p:spTree>
    <p:extLst>
      <p:ext uri="{BB962C8B-B14F-4D97-AF65-F5344CB8AC3E}">
        <p14:creationId xmlns:p14="http://schemas.microsoft.com/office/powerpoint/2010/main" val="35955008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實驗設計</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normAutofit lnSpcReduction="10000"/>
          </a:bodyPr>
          <a:lstStyle/>
          <a:p>
            <a:pPr>
              <a:lnSpc>
                <a:spcPct val="125000"/>
              </a:lnSpc>
              <a:spcBef>
                <a:spcPts val="300"/>
              </a:spcBef>
              <a:spcAft>
                <a:spcPts val="300"/>
              </a:spcAft>
              <a:buFont typeface="Wingdings" panose="05000000000000000000" pitchFamily="2" charset="2"/>
              <a:buChar char="Ø"/>
            </a:pPr>
            <a:r>
              <a:rPr lang="zh-TW" altLang="en-US" dirty="0"/>
              <a:t>自變項：</a:t>
            </a:r>
            <a:endParaRPr lang="en-US" altLang="zh-TW" dirty="0"/>
          </a:p>
          <a:p>
            <a:pPr marL="720000">
              <a:lnSpc>
                <a:spcPct val="125000"/>
              </a:lnSpc>
              <a:spcBef>
                <a:spcPts val="300"/>
              </a:spcBef>
              <a:spcAft>
                <a:spcPts val="300"/>
              </a:spcAft>
              <a:buFont typeface="Arial" panose="020B0604020202020204" pitchFamily="34" charset="0"/>
              <a:buChar char="•"/>
            </a:pPr>
            <a:r>
              <a:rPr lang="zh-TW" altLang="en-US" dirty="0"/>
              <a:t>性別</a:t>
            </a:r>
            <a:r>
              <a:rPr lang="en-US" altLang="zh-TW" dirty="0"/>
              <a:t>(</a:t>
            </a:r>
            <a:r>
              <a:rPr lang="zh-TW" altLang="en-US" dirty="0"/>
              <a:t>男、女</a:t>
            </a:r>
            <a:r>
              <a:rPr lang="en-US" altLang="zh-TW" dirty="0"/>
              <a:t>)</a:t>
            </a:r>
          </a:p>
          <a:p>
            <a:pPr marL="720000">
              <a:lnSpc>
                <a:spcPct val="125000"/>
              </a:lnSpc>
              <a:spcBef>
                <a:spcPts val="300"/>
              </a:spcBef>
              <a:spcAft>
                <a:spcPts val="300"/>
              </a:spcAft>
              <a:buFont typeface="Arial" panose="020B0604020202020204" pitchFamily="34" charset="0"/>
              <a:buChar char="•"/>
            </a:pPr>
            <a:r>
              <a:rPr lang="zh-TW" altLang="en-US" dirty="0"/>
              <a:t>年齡</a:t>
            </a:r>
            <a:r>
              <a:rPr lang="en-US" altLang="zh-TW" dirty="0"/>
              <a:t>(18-30</a:t>
            </a:r>
            <a:r>
              <a:rPr lang="zh-TW" altLang="en-US" dirty="0"/>
              <a:t>、</a:t>
            </a:r>
            <a:r>
              <a:rPr lang="en-US" altLang="zh-TW" dirty="0"/>
              <a:t>31-40</a:t>
            </a:r>
            <a:r>
              <a:rPr lang="zh-TW" altLang="en-US" dirty="0"/>
              <a:t>、</a:t>
            </a:r>
            <a:r>
              <a:rPr lang="en-US" altLang="zh-TW" dirty="0"/>
              <a:t>40+)</a:t>
            </a:r>
          </a:p>
          <a:p>
            <a:pPr marL="720000">
              <a:lnSpc>
                <a:spcPct val="125000"/>
              </a:lnSpc>
              <a:spcBef>
                <a:spcPts val="300"/>
              </a:spcBef>
              <a:spcAft>
                <a:spcPts val="300"/>
              </a:spcAft>
              <a:buFont typeface="Arial" panose="020B0604020202020204" pitchFamily="34" charset="0"/>
              <a:buChar char="•"/>
            </a:pPr>
            <a:r>
              <a:rPr lang="zh-TW" altLang="en-US" dirty="0"/>
              <a:t>視覺</a:t>
            </a:r>
            <a:r>
              <a:rPr lang="en-US" altLang="zh-TW" dirty="0"/>
              <a:t>(</a:t>
            </a:r>
            <a:r>
              <a:rPr lang="zh-TW" altLang="en-US" dirty="0"/>
              <a:t>無、閃爍文字</a:t>
            </a:r>
            <a:r>
              <a:rPr lang="en-US" altLang="zh-TW" dirty="0"/>
              <a:t>(BRAKING)</a:t>
            </a:r>
            <a:r>
              <a:rPr lang="zh-TW" altLang="en-US" dirty="0"/>
              <a:t>、閃爍的微笑、行走的輪廓</a:t>
            </a:r>
            <a:r>
              <a:rPr lang="en-US" altLang="zh-TW" dirty="0"/>
              <a:t>)</a:t>
            </a:r>
          </a:p>
          <a:p>
            <a:pPr marL="720000">
              <a:lnSpc>
                <a:spcPct val="125000"/>
              </a:lnSpc>
              <a:spcBef>
                <a:spcPts val="300"/>
              </a:spcBef>
              <a:spcAft>
                <a:spcPts val="300"/>
              </a:spcAft>
              <a:buFont typeface="Arial" panose="020B0604020202020204" pitchFamily="34" charset="0"/>
              <a:buChar char="•"/>
            </a:pPr>
            <a:r>
              <a:rPr lang="zh-TW" altLang="en-US" dirty="0"/>
              <a:t>聽覺</a:t>
            </a:r>
            <a:r>
              <a:rPr lang="en-US" altLang="zh-TW" dirty="0"/>
              <a:t>(</a:t>
            </a:r>
            <a:r>
              <a:rPr lang="zh-TW" altLang="en-US" dirty="0"/>
              <a:t>無、喇叭聲、音樂、</a:t>
            </a:r>
            <a:r>
              <a:rPr lang="en-US" altLang="zh-TW" dirty="0"/>
              <a:t>” safe to cross”)</a:t>
            </a:r>
          </a:p>
          <a:p>
            <a:pPr>
              <a:lnSpc>
                <a:spcPct val="125000"/>
              </a:lnSpc>
              <a:spcBef>
                <a:spcPts val="300"/>
              </a:spcBef>
              <a:spcAft>
                <a:spcPts val="300"/>
              </a:spcAft>
              <a:buFont typeface="Wingdings" panose="05000000000000000000" pitchFamily="2" charset="2"/>
              <a:buChar char="Ø"/>
            </a:pPr>
            <a:r>
              <a:rPr lang="zh-TW" altLang="en-US" dirty="0"/>
              <a:t>依變項：</a:t>
            </a:r>
            <a:endParaRPr lang="en-US" altLang="zh-TW" dirty="0"/>
          </a:p>
          <a:p>
            <a:pPr marL="720000">
              <a:lnSpc>
                <a:spcPct val="125000"/>
              </a:lnSpc>
              <a:spcBef>
                <a:spcPts val="300"/>
              </a:spcBef>
              <a:spcAft>
                <a:spcPts val="300"/>
              </a:spcAft>
              <a:buFont typeface="Arial" panose="020B0604020202020204" pitchFamily="34" charset="0"/>
              <a:buChar char="•"/>
            </a:pPr>
            <a:r>
              <a:rPr lang="zh-TW" altLang="en-US" dirty="0"/>
              <a:t>穿越前等待時間：車輛開始到受測者開始行動的時間</a:t>
            </a:r>
            <a:r>
              <a:rPr lang="en-US" altLang="zh-TW" dirty="0"/>
              <a:t>(s)</a:t>
            </a:r>
          </a:p>
          <a:p>
            <a:pPr marL="720000">
              <a:lnSpc>
                <a:spcPct val="125000"/>
              </a:lnSpc>
              <a:spcBef>
                <a:spcPts val="300"/>
              </a:spcBef>
              <a:spcAft>
                <a:spcPts val="300"/>
              </a:spcAft>
              <a:buFont typeface="Arial" panose="020B0604020202020204" pitchFamily="34" charset="0"/>
              <a:buChar char="•"/>
            </a:pPr>
            <a:r>
              <a:rPr lang="zh-TW" altLang="en-US" dirty="0"/>
              <a:t>穿越時間：受測者穿越道路的總時間</a:t>
            </a:r>
            <a:endParaRPr lang="en-US" altLang="zh-TW" dirty="0"/>
          </a:p>
          <a:p>
            <a:pPr marL="720000">
              <a:lnSpc>
                <a:spcPct val="125000"/>
              </a:lnSpc>
              <a:spcBef>
                <a:spcPts val="300"/>
              </a:spcBef>
              <a:spcAft>
                <a:spcPts val="300"/>
              </a:spcAft>
              <a:buFont typeface="Arial" panose="020B0604020202020204" pitchFamily="34" charset="0"/>
              <a:buChar char="•"/>
            </a:pPr>
            <a:r>
              <a:rPr lang="zh-TW" altLang="en-US" dirty="0"/>
              <a:t>主觀測量：對介面及組合的安全感</a:t>
            </a:r>
            <a:r>
              <a:rPr lang="en-US" altLang="zh-TW" dirty="0"/>
              <a:t>(1</a:t>
            </a:r>
            <a:r>
              <a:rPr lang="zh-TW" altLang="en-US" dirty="0"/>
              <a:t>：認為不安全；</a:t>
            </a:r>
            <a:r>
              <a:rPr lang="en-US" altLang="zh-TW" dirty="0"/>
              <a:t>7</a:t>
            </a:r>
            <a:r>
              <a:rPr lang="zh-TW" altLang="en-US" dirty="0"/>
              <a:t>：非常安全</a:t>
            </a:r>
            <a:r>
              <a:rPr lang="en-US" altLang="zh-TW" dirty="0"/>
              <a:t>)</a:t>
            </a:r>
          </a:p>
        </p:txBody>
      </p:sp>
      <p:sp>
        <p:nvSpPr>
          <p:cNvPr id="4" name="投影片編號版面配置區 3">
            <a:extLst>
              <a:ext uri="{FF2B5EF4-FFF2-40B4-BE49-F238E27FC236}">
                <a16:creationId xmlns:a16="http://schemas.microsoft.com/office/drawing/2014/main" id="{AA7FB4A6-8BE2-583A-EBD9-E30D33BDF91A}"/>
              </a:ext>
            </a:extLst>
          </p:cNvPr>
          <p:cNvSpPr>
            <a:spLocks noGrp="1"/>
          </p:cNvSpPr>
          <p:nvPr>
            <p:ph type="sldNum" sz="quarter" idx="12"/>
          </p:nvPr>
        </p:nvSpPr>
        <p:spPr/>
        <p:txBody>
          <a:bodyPr/>
          <a:lstStyle/>
          <a:p>
            <a:fld id="{ADB9A16C-9DC4-47BC-86C3-85660D3CFFBD}" type="slidenum">
              <a:rPr lang="zh-TW" altLang="en-US" smtClean="0"/>
              <a:t>44</a:t>
            </a:fld>
            <a:endParaRPr lang="zh-TW" altLang="en-US"/>
          </a:p>
        </p:txBody>
      </p:sp>
    </p:spTree>
    <p:extLst>
      <p:ext uri="{BB962C8B-B14F-4D97-AF65-F5344CB8AC3E}">
        <p14:creationId xmlns:p14="http://schemas.microsoft.com/office/powerpoint/2010/main" val="1174568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dirty="0"/>
              <a:t>主觀測量</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sz="2400" dirty="0"/>
              <a:t>性別對主觀測量有顯著影響</a:t>
            </a:r>
            <a:r>
              <a:rPr lang="en-US" altLang="zh-TW" sz="2400" dirty="0"/>
              <a:t>(F(1,448)=19.26, p&lt;0.0001)</a:t>
            </a:r>
          </a:p>
          <a:p>
            <a:pPr marL="0" indent="0">
              <a:lnSpc>
                <a:spcPct val="125000"/>
              </a:lnSpc>
              <a:spcBef>
                <a:spcPts val="300"/>
              </a:spcBef>
              <a:spcAft>
                <a:spcPts val="300"/>
              </a:spcAft>
              <a:buNone/>
            </a:pPr>
            <a:r>
              <a:rPr lang="zh-TW" altLang="en-US" sz="2400" dirty="0"/>
              <a:t>→女性對特徵的評分比男性高</a:t>
            </a:r>
            <a:endParaRPr lang="en-US" altLang="zh-TW" sz="2400" dirty="0"/>
          </a:p>
          <a:p>
            <a:pPr marL="0" indent="0">
              <a:lnSpc>
                <a:spcPct val="125000"/>
              </a:lnSpc>
              <a:spcBef>
                <a:spcPts val="300"/>
              </a:spcBef>
              <a:spcAft>
                <a:spcPts val="300"/>
              </a:spcAft>
              <a:buNone/>
            </a:pPr>
            <a:endParaRPr lang="en-US" altLang="zh-TW" sz="2400" dirty="0"/>
          </a:p>
          <a:p>
            <a:pPr marL="0" indent="0">
              <a:lnSpc>
                <a:spcPct val="125000"/>
              </a:lnSpc>
              <a:spcBef>
                <a:spcPts val="300"/>
              </a:spcBef>
              <a:spcAft>
                <a:spcPts val="300"/>
              </a:spcAft>
              <a:buNone/>
            </a:pPr>
            <a:endParaRPr lang="en-US" altLang="zh-TW" sz="2400" dirty="0"/>
          </a:p>
          <a:p>
            <a:pPr>
              <a:lnSpc>
                <a:spcPct val="125000"/>
              </a:lnSpc>
              <a:spcBef>
                <a:spcPts val="300"/>
              </a:spcBef>
              <a:spcAft>
                <a:spcPts val="300"/>
              </a:spcAft>
              <a:buFont typeface="Wingdings" panose="05000000000000000000" pitchFamily="2" charset="2"/>
              <a:buChar char="Ø"/>
            </a:pPr>
            <a:endParaRPr lang="en-US" altLang="zh-TW" sz="2400" dirty="0"/>
          </a:p>
          <a:p>
            <a:pPr>
              <a:lnSpc>
                <a:spcPct val="125000"/>
              </a:lnSpc>
              <a:spcBef>
                <a:spcPts val="300"/>
              </a:spcBef>
              <a:spcAft>
                <a:spcPts val="300"/>
              </a:spcAft>
              <a:buFont typeface="Wingdings" panose="05000000000000000000" pitchFamily="2" charset="2"/>
              <a:buChar char="Ø"/>
            </a:pPr>
            <a:endParaRPr lang="zh-TW" altLang="en-US" dirty="0"/>
          </a:p>
        </p:txBody>
      </p:sp>
      <p:sp>
        <p:nvSpPr>
          <p:cNvPr id="4" name="投影片編號版面配置區 3">
            <a:extLst>
              <a:ext uri="{FF2B5EF4-FFF2-40B4-BE49-F238E27FC236}">
                <a16:creationId xmlns:a16="http://schemas.microsoft.com/office/drawing/2014/main" id="{28184E39-90A7-DCA5-F351-A15D562FD8DF}"/>
              </a:ext>
            </a:extLst>
          </p:cNvPr>
          <p:cNvSpPr>
            <a:spLocks noGrp="1"/>
          </p:cNvSpPr>
          <p:nvPr>
            <p:ph type="sldNum" sz="quarter" idx="12"/>
          </p:nvPr>
        </p:nvSpPr>
        <p:spPr/>
        <p:txBody>
          <a:bodyPr/>
          <a:lstStyle/>
          <a:p>
            <a:fld id="{ADB9A16C-9DC4-47BC-86C3-85660D3CFFBD}" type="slidenum">
              <a:rPr lang="zh-TW" altLang="en-US" smtClean="0"/>
              <a:t>45</a:t>
            </a:fld>
            <a:endParaRPr lang="zh-TW" altLang="en-US"/>
          </a:p>
        </p:txBody>
      </p:sp>
      <p:pic>
        <p:nvPicPr>
          <p:cNvPr id="6" name="圖片 5">
            <a:extLst>
              <a:ext uri="{FF2B5EF4-FFF2-40B4-BE49-F238E27FC236}">
                <a16:creationId xmlns:a16="http://schemas.microsoft.com/office/drawing/2014/main" id="{4315BB00-E8EF-DB5A-5CDB-753B7CDB0B60}"/>
              </a:ext>
            </a:extLst>
          </p:cNvPr>
          <p:cNvPicPr>
            <a:picLocks noChangeAspect="1"/>
          </p:cNvPicPr>
          <p:nvPr/>
        </p:nvPicPr>
        <p:blipFill>
          <a:blip r:embed="rId2"/>
          <a:stretch>
            <a:fillRect/>
          </a:stretch>
        </p:blipFill>
        <p:spPr>
          <a:xfrm>
            <a:off x="605081" y="3336331"/>
            <a:ext cx="6328585" cy="1781099"/>
          </a:xfrm>
          <a:prstGeom prst="rect">
            <a:avLst/>
          </a:prstGeom>
        </p:spPr>
      </p:pic>
      <p:graphicFrame>
        <p:nvGraphicFramePr>
          <p:cNvPr id="7" name="表格 6">
            <a:extLst>
              <a:ext uri="{FF2B5EF4-FFF2-40B4-BE49-F238E27FC236}">
                <a16:creationId xmlns:a16="http://schemas.microsoft.com/office/drawing/2014/main" id="{BCDCF6D7-6DDD-30CC-BE6C-7981915A48CF}"/>
              </a:ext>
            </a:extLst>
          </p:cNvPr>
          <p:cNvGraphicFramePr>
            <a:graphicFrameLocks noGrp="1"/>
          </p:cNvGraphicFramePr>
          <p:nvPr/>
        </p:nvGraphicFramePr>
        <p:xfrm>
          <a:off x="7471540" y="3047571"/>
          <a:ext cx="3623180" cy="2069859"/>
        </p:xfrm>
        <a:graphic>
          <a:graphicData uri="http://schemas.openxmlformats.org/drawingml/2006/table">
            <a:tbl>
              <a:tblPr firstRow="1" bandRow="1">
                <a:tableStyleId>{5C22544A-7EE6-4342-B048-85BDC9FD1C3A}</a:tableStyleId>
              </a:tblPr>
              <a:tblGrid>
                <a:gridCol w="1491897">
                  <a:extLst>
                    <a:ext uri="{9D8B030D-6E8A-4147-A177-3AD203B41FA5}">
                      <a16:colId xmlns:a16="http://schemas.microsoft.com/office/drawing/2014/main" val="613040668"/>
                    </a:ext>
                  </a:extLst>
                </a:gridCol>
                <a:gridCol w="2131283">
                  <a:extLst>
                    <a:ext uri="{9D8B030D-6E8A-4147-A177-3AD203B41FA5}">
                      <a16:colId xmlns:a16="http://schemas.microsoft.com/office/drawing/2014/main" val="318083508"/>
                    </a:ext>
                  </a:extLst>
                </a:gridCol>
              </a:tblGrid>
              <a:tr h="689953">
                <a:tc>
                  <a:txBody>
                    <a:bodyPr/>
                    <a:lstStyle/>
                    <a:p>
                      <a:pPr algn="ctr"/>
                      <a:r>
                        <a:rPr lang="zh-TW" altLang="en-US" sz="2400" dirty="0">
                          <a:solidFill>
                            <a:schemeClr val="tx1"/>
                          </a:solidFill>
                        </a:rPr>
                        <a:t>性別</a:t>
                      </a:r>
                    </a:p>
                  </a:txBody>
                  <a:tcPr anchor="ctr"/>
                </a:tc>
                <a:tc>
                  <a:txBody>
                    <a:bodyPr/>
                    <a:lstStyle/>
                    <a:p>
                      <a:pPr algn="ctr"/>
                      <a:r>
                        <a:rPr lang="zh-TW" altLang="en-US" sz="2400" dirty="0">
                          <a:solidFill>
                            <a:schemeClr val="tx1"/>
                          </a:solidFill>
                        </a:rPr>
                        <a:t>安全感評分</a:t>
                      </a:r>
                    </a:p>
                  </a:txBody>
                  <a:tcPr anchor="ctr"/>
                </a:tc>
                <a:extLst>
                  <a:ext uri="{0D108BD9-81ED-4DB2-BD59-A6C34878D82A}">
                    <a16:rowId xmlns:a16="http://schemas.microsoft.com/office/drawing/2014/main" val="2498389551"/>
                  </a:ext>
                </a:extLst>
              </a:tr>
              <a:tr h="689953">
                <a:tc>
                  <a:txBody>
                    <a:bodyPr/>
                    <a:lstStyle/>
                    <a:p>
                      <a:pPr algn="ctr"/>
                      <a:r>
                        <a:rPr lang="zh-TW" altLang="en-US" sz="1800" dirty="0">
                          <a:solidFill>
                            <a:schemeClr val="tx1"/>
                          </a:solidFill>
                        </a:rPr>
                        <a:t>男性</a:t>
                      </a:r>
                    </a:p>
                  </a:txBody>
                  <a:tcPr anchor="ctr"/>
                </a:tc>
                <a:tc>
                  <a:txBody>
                    <a:bodyPr/>
                    <a:lstStyle/>
                    <a:p>
                      <a:pPr algn="ctr"/>
                      <a:r>
                        <a:rPr lang="en-US" altLang="zh-TW" sz="1800" dirty="0">
                          <a:solidFill>
                            <a:schemeClr val="tx1"/>
                          </a:solidFill>
                        </a:rPr>
                        <a:t>M=4.81</a:t>
                      </a:r>
                      <a:r>
                        <a:rPr lang="zh-TW" altLang="en-US" sz="1800" dirty="0">
                          <a:solidFill>
                            <a:schemeClr val="tx1"/>
                          </a:solidFill>
                        </a:rPr>
                        <a:t> </a:t>
                      </a:r>
                      <a:r>
                        <a:rPr lang="en-US" altLang="zh-TW" sz="1800" dirty="0">
                          <a:solidFill>
                            <a:schemeClr val="tx1"/>
                          </a:solidFill>
                        </a:rPr>
                        <a:t>SD=1.86</a:t>
                      </a:r>
                      <a:endParaRPr lang="zh-TW" altLang="en-US" sz="1800" dirty="0">
                        <a:solidFill>
                          <a:schemeClr val="tx1"/>
                        </a:solidFill>
                      </a:endParaRPr>
                    </a:p>
                  </a:txBody>
                  <a:tcPr anchor="ctr"/>
                </a:tc>
                <a:extLst>
                  <a:ext uri="{0D108BD9-81ED-4DB2-BD59-A6C34878D82A}">
                    <a16:rowId xmlns:a16="http://schemas.microsoft.com/office/drawing/2014/main" val="3380586144"/>
                  </a:ext>
                </a:extLst>
              </a:tr>
              <a:tr h="689953">
                <a:tc>
                  <a:txBody>
                    <a:bodyPr/>
                    <a:lstStyle/>
                    <a:p>
                      <a:pPr algn="ctr"/>
                      <a:r>
                        <a:rPr lang="zh-TW" altLang="en-US" sz="1800" dirty="0">
                          <a:solidFill>
                            <a:schemeClr val="tx1"/>
                          </a:solidFill>
                        </a:rPr>
                        <a:t>女性</a:t>
                      </a:r>
                    </a:p>
                  </a:txBody>
                  <a:tcPr anchor="ctr"/>
                </a:tc>
                <a:tc>
                  <a:txBody>
                    <a:bodyPr/>
                    <a:lstStyle/>
                    <a:p>
                      <a:pPr algn="ctr"/>
                      <a:r>
                        <a:rPr lang="en-US" altLang="zh-TW" sz="1800" dirty="0">
                          <a:solidFill>
                            <a:schemeClr val="tx1"/>
                          </a:solidFill>
                        </a:rPr>
                        <a:t>M=5.43</a:t>
                      </a:r>
                      <a:r>
                        <a:rPr lang="zh-TW" altLang="en-US" sz="1800" dirty="0">
                          <a:solidFill>
                            <a:schemeClr val="tx1"/>
                          </a:solidFill>
                        </a:rPr>
                        <a:t> </a:t>
                      </a:r>
                      <a:r>
                        <a:rPr lang="en-US" altLang="zh-TW" sz="1800" dirty="0">
                          <a:solidFill>
                            <a:schemeClr val="tx1"/>
                          </a:solidFill>
                        </a:rPr>
                        <a:t>SD=1.82</a:t>
                      </a:r>
                      <a:endParaRPr lang="zh-TW" altLang="en-US" sz="1800" dirty="0">
                        <a:solidFill>
                          <a:schemeClr val="tx1"/>
                        </a:solidFill>
                      </a:endParaRPr>
                    </a:p>
                  </a:txBody>
                  <a:tcPr anchor="ctr"/>
                </a:tc>
                <a:extLst>
                  <a:ext uri="{0D108BD9-81ED-4DB2-BD59-A6C34878D82A}">
                    <a16:rowId xmlns:a16="http://schemas.microsoft.com/office/drawing/2014/main" val="879673206"/>
                  </a:ext>
                </a:extLst>
              </a:tr>
            </a:tbl>
          </a:graphicData>
        </a:graphic>
      </p:graphicFrame>
    </p:spTree>
    <p:extLst>
      <p:ext uri="{BB962C8B-B14F-4D97-AF65-F5344CB8AC3E}">
        <p14:creationId xmlns:p14="http://schemas.microsoft.com/office/powerpoint/2010/main" val="432911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dirty="0"/>
              <a:t>主觀測量</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年齡</a:t>
            </a:r>
            <a:r>
              <a:rPr lang="zh-TW" altLang="en-US" sz="2000" dirty="0"/>
              <a:t>對主觀測量有顯著影響</a:t>
            </a:r>
            <a:r>
              <a:rPr lang="en-US" altLang="zh-TW" sz="2000" dirty="0"/>
              <a:t>(F(2,432)=16.21, p&lt;0.0001)</a:t>
            </a:r>
          </a:p>
          <a:p>
            <a:pPr marL="0" indent="0">
              <a:lnSpc>
                <a:spcPct val="125000"/>
              </a:lnSpc>
              <a:spcBef>
                <a:spcPts val="300"/>
              </a:spcBef>
              <a:spcAft>
                <a:spcPts val="300"/>
              </a:spcAft>
              <a:buNone/>
            </a:pPr>
            <a:r>
              <a:rPr lang="zh-TW" altLang="en-US" dirty="0"/>
              <a:t>→年齡越高，給的評分就越高</a:t>
            </a:r>
          </a:p>
          <a:p>
            <a:pPr>
              <a:lnSpc>
                <a:spcPct val="125000"/>
              </a:lnSpc>
              <a:spcBef>
                <a:spcPts val="300"/>
              </a:spcBef>
              <a:spcAft>
                <a:spcPts val="300"/>
              </a:spcAft>
              <a:buFont typeface="Wingdings" panose="05000000000000000000" pitchFamily="2" charset="2"/>
              <a:buChar char="Ø"/>
            </a:pPr>
            <a:r>
              <a:rPr lang="zh-TW" altLang="en-US" dirty="0"/>
              <a:t>年齡與視覺特徵對主觀測量有顯著交互作用</a:t>
            </a:r>
            <a:r>
              <a:rPr lang="en-US" altLang="zh-TW" dirty="0"/>
              <a:t>(</a:t>
            </a:r>
            <a:r>
              <a:rPr lang="en-US" altLang="zh-TW" sz="2000" dirty="0"/>
              <a:t>F(6,432)=2.78, p=0.0117)</a:t>
            </a:r>
          </a:p>
          <a:p>
            <a:pPr marL="0" indent="0">
              <a:lnSpc>
                <a:spcPct val="125000"/>
              </a:lnSpc>
              <a:spcBef>
                <a:spcPts val="300"/>
              </a:spcBef>
              <a:spcAft>
                <a:spcPts val="300"/>
              </a:spcAft>
              <a:buNone/>
            </a:pPr>
            <a:endParaRPr lang="zh-TW" altLang="en-US" dirty="0"/>
          </a:p>
        </p:txBody>
      </p:sp>
      <p:sp>
        <p:nvSpPr>
          <p:cNvPr id="4" name="投影片編號版面配置區 3">
            <a:extLst>
              <a:ext uri="{FF2B5EF4-FFF2-40B4-BE49-F238E27FC236}">
                <a16:creationId xmlns:a16="http://schemas.microsoft.com/office/drawing/2014/main" id="{28184E39-90A7-DCA5-F351-A15D562FD8DF}"/>
              </a:ext>
            </a:extLst>
          </p:cNvPr>
          <p:cNvSpPr>
            <a:spLocks noGrp="1"/>
          </p:cNvSpPr>
          <p:nvPr>
            <p:ph type="sldNum" sz="quarter" idx="12"/>
          </p:nvPr>
        </p:nvSpPr>
        <p:spPr/>
        <p:txBody>
          <a:bodyPr/>
          <a:lstStyle/>
          <a:p>
            <a:fld id="{ADB9A16C-9DC4-47BC-86C3-85660D3CFFBD}" type="slidenum">
              <a:rPr lang="zh-TW" altLang="en-US" smtClean="0"/>
              <a:t>46</a:t>
            </a:fld>
            <a:endParaRPr lang="zh-TW" altLang="en-US"/>
          </a:p>
        </p:txBody>
      </p:sp>
      <p:pic>
        <p:nvPicPr>
          <p:cNvPr id="6" name="圖片 5">
            <a:extLst>
              <a:ext uri="{FF2B5EF4-FFF2-40B4-BE49-F238E27FC236}">
                <a16:creationId xmlns:a16="http://schemas.microsoft.com/office/drawing/2014/main" id="{AE495725-ECFE-F0D6-9A4A-3D0316DB5050}"/>
              </a:ext>
            </a:extLst>
          </p:cNvPr>
          <p:cNvPicPr>
            <a:picLocks noChangeAspect="1"/>
          </p:cNvPicPr>
          <p:nvPr/>
        </p:nvPicPr>
        <p:blipFill>
          <a:blip r:embed="rId3"/>
          <a:stretch>
            <a:fillRect/>
          </a:stretch>
        </p:blipFill>
        <p:spPr>
          <a:xfrm>
            <a:off x="534702" y="3753563"/>
            <a:ext cx="6198742" cy="1704270"/>
          </a:xfrm>
          <a:prstGeom prst="rect">
            <a:avLst/>
          </a:prstGeom>
        </p:spPr>
      </p:pic>
      <p:graphicFrame>
        <p:nvGraphicFramePr>
          <p:cNvPr id="9" name="表格 8">
            <a:extLst>
              <a:ext uri="{FF2B5EF4-FFF2-40B4-BE49-F238E27FC236}">
                <a16:creationId xmlns:a16="http://schemas.microsoft.com/office/drawing/2014/main" id="{C58277EA-3AEB-E3BF-8C8D-86A0BC946525}"/>
              </a:ext>
            </a:extLst>
          </p:cNvPr>
          <p:cNvGraphicFramePr>
            <a:graphicFrameLocks noGrp="1"/>
          </p:cNvGraphicFramePr>
          <p:nvPr/>
        </p:nvGraphicFramePr>
        <p:xfrm>
          <a:off x="6877824" y="3243808"/>
          <a:ext cx="2538892" cy="1735404"/>
        </p:xfrm>
        <a:graphic>
          <a:graphicData uri="http://schemas.openxmlformats.org/drawingml/2006/table">
            <a:tbl>
              <a:tblPr firstRow="1" bandRow="1">
                <a:tableStyleId>{5C22544A-7EE6-4342-B048-85BDC9FD1C3A}</a:tableStyleId>
              </a:tblPr>
              <a:tblGrid>
                <a:gridCol w="1045425">
                  <a:extLst>
                    <a:ext uri="{9D8B030D-6E8A-4147-A177-3AD203B41FA5}">
                      <a16:colId xmlns:a16="http://schemas.microsoft.com/office/drawing/2014/main" val="613040668"/>
                    </a:ext>
                  </a:extLst>
                </a:gridCol>
                <a:gridCol w="1493467">
                  <a:extLst>
                    <a:ext uri="{9D8B030D-6E8A-4147-A177-3AD203B41FA5}">
                      <a16:colId xmlns:a16="http://schemas.microsoft.com/office/drawing/2014/main" val="318083508"/>
                    </a:ext>
                  </a:extLst>
                </a:gridCol>
              </a:tblGrid>
              <a:tr h="426068">
                <a:tc>
                  <a:txBody>
                    <a:bodyPr/>
                    <a:lstStyle/>
                    <a:p>
                      <a:pPr algn="ctr"/>
                      <a:r>
                        <a:rPr lang="zh-TW" altLang="en-US" sz="2400" dirty="0">
                          <a:solidFill>
                            <a:schemeClr val="tx1"/>
                          </a:solidFill>
                        </a:rPr>
                        <a:t>年齡</a:t>
                      </a:r>
                    </a:p>
                  </a:txBody>
                  <a:tcPr anchor="ctr"/>
                </a:tc>
                <a:tc>
                  <a:txBody>
                    <a:bodyPr/>
                    <a:lstStyle/>
                    <a:p>
                      <a:pPr algn="ctr"/>
                      <a:r>
                        <a:rPr lang="zh-TW" altLang="en-US" sz="2400" dirty="0">
                          <a:solidFill>
                            <a:schemeClr val="tx1"/>
                          </a:solidFill>
                        </a:rPr>
                        <a:t>行人輪廓</a:t>
                      </a:r>
                    </a:p>
                  </a:txBody>
                  <a:tcPr anchor="ctr"/>
                </a:tc>
                <a:extLst>
                  <a:ext uri="{0D108BD9-81ED-4DB2-BD59-A6C34878D82A}">
                    <a16:rowId xmlns:a16="http://schemas.microsoft.com/office/drawing/2014/main" val="2498389551"/>
                  </a:ext>
                </a:extLst>
              </a:tr>
              <a:tr h="426068">
                <a:tc>
                  <a:txBody>
                    <a:bodyPr/>
                    <a:lstStyle/>
                    <a:p>
                      <a:pPr algn="ctr"/>
                      <a:r>
                        <a:rPr lang="en-US" altLang="zh-TW" sz="1800" dirty="0">
                          <a:solidFill>
                            <a:schemeClr val="tx1"/>
                          </a:solidFill>
                        </a:rPr>
                        <a:t>18-30</a:t>
                      </a:r>
                      <a:endParaRPr lang="zh-TW" altLang="en-US" sz="1800" dirty="0">
                        <a:solidFill>
                          <a:schemeClr val="tx1"/>
                        </a:solidFill>
                      </a:endParaRPr>
                    </a:p>
                  </a:txBody>
                  <a:tcPr anchor="ctr"/>
                </a:tc>
                <a:tc>
                  <a:txBody>
                    <a:bodyPr/>
                    <a:lstStyle/>
                    <a:p>
                      <a:pPr algn="ctr"/>
                      <a:r>
                        <a:rPr lang="en-US" altLang="zh-TW" sz="1800" dirty="0">
                          <a:solidFill>
                            <a:schemeClr val="tx1"/>
                          </a:solidFill>
                        </a:rPr>
                        <a:t>M=5.55</a:t>
                      </a:r>
                      <a:endParaRPr lang="zh-TW" altLang="en-US" sz="1800" dirty="0">
                        <a:solidFill>
                          <a:schemeClr val="tx1"/>
                        </a:solidFill>
                      </a:endParaRPr>
                    </a:p>
                  </a:txBody>
                  <a:tcPr anchor="ctr"/>
                </a:tc>
                <a:extLst>
                  <a:ext uri="{0D108BD9-81ED-4DB2-BD59-A6C34878D82A}">
                    <a16:rowId xmlns:a16="http://schemas.microsoft.com/office/drawing/2014/main" val="3380586144"/>
                  </a:ext>
                </a:extLst>
              </a:tr>
              <a:tr h="426068">
                <a:tc>
                  <a:txBody>
                    <a:bodyPr/>
                    <a:lstStyle/>
                    <a:p>
                      <a:pPr algn="ctr"/>
                      <a:r>
                        <a:rPr lang="en-US" altLang="zh-TW" sz="1800" dirty="0">
                          <a:solidFill>
                            <a:schemeClr val="tx1"/>
                          </a:solidFill>
                        </a:rPr>
                        <a:t>31-40</a:t>
                      </a:r>
                      <a:endParaRPr lang="zh-TW" altLang="en-US" sz="1800" dirty="0">
                        <a:solidFill>
                          <a:schemeClr val="tx1"/>
                        </a:solidFill>
                      </a:endParaRPr>
                    </a:p>
                  </a:txBody>
                  <a:tcPr anchor="ctr"/>
                </a:tc>
                <a:tc>
                  <a:txBody>
                    <a:bodyPr/>
                    <a:lstStyle/>
                    <a:p>
                      <a:pPr algn="ctr"/>
                      <a:r>
                        <a:rPr lang="en-US" altLang="zh-TW" sz="1800" dirty="0">
                          <a:solidFill>
                            <a:schemeClr val="tx1"/>
                          </a:solidFill>
                        </a:rPr>
                        <a:t>M=6.5</a:t>
                      </a:r>
                      <a:endParaRPr lang="zh-TW" altLang="en-US" sz="1800" dirty="0">
                        <a:solidFill>
                          <a:schemeClr val="tx1"/>
                        </a:solidFill>
                      </a:endParaRPr>
                    </a:p>
                  </a:txBody>
                  <a:tcPr anchor="ctr"/>
                </a:tc>
                <a:extLst>
                  <a:ext uri="{0D108BD9-81ED-4DB2-BD59-A6C34878D82A}">
                    <a16:rowId xmlns:a16="http://schemas.microsoft.com/office/drawing/2014/main" val="879673206"/>
                  </a:ext>
                </a:extLst>
              </a:tr>
              <a:tr h="426068">
                <a:tc>
                  <a:txBody>
                    <a:bodyPr/>
                    <a:lstStyle/>
                    <a:p>
                      <a:pPr algn="ctr"/>
                      <a:r>
                        <a:rPr lang="en-US" altLang="zh-TW" sz="1800" dirty="0">
                          <a:solidFill>
                            <a:schemeClr val="tx1"/>
                          </a:solidFill>
                        </a:rPr>
                        <a:t>40+</a:t>
                      </a:r>
                      <a:endParaRPr lang="zh-TW" altLang="en-US" sz="1800" dirty="0">
                        <a:solidFill>
                          <a:schemeClr val="tx1"/>
                        </a:solidFill>
                      </a:endParaRPr>
                    </a:p>
                  </a:txBody>
                  <a:tcPr anchor="ctr"/>
                </a:tc>
                <a:tc>
                  <a:txBody>
                    <a:bodyPr/>
                    <a:lstStyle/>
                    <a:p>
                      <a:pPr algn="ctr"/>
                      <a:r>
                        <a:rPr lang="en-US" altLang="zh-TW" sz="1800" dirty="0">
                          <a:solidFill>
                            <a:schemeClr val="tx1"/>
                          </a:solidFill>
                        </a:rPr>
                        <a:t>M=6.15</a:t>
                      </a:r>
                      <a:endParaRPr lang="zh-TW" altLang="en-US" sz="1800" dirty="0">
                        <a:solidFill>
                          <a:schemeClr val="tx1"/>
                        </a:solidFill>
                      </a:endParaRPr>
                    </a:p>
                  </a:txBody>
                  <a:tcPr anchor="ctr"/>
                </a:tc>
                <a:extLst>
                  <a:ext uri="{0D108BD9-81ED-4DB2-BD59-A6C34878D82A}">
                    <a16:rowId xmlns:a16="http://schemas.microsoft.com/office/drawing/2014/main" val="1212020858"/>
                  </a:ext>
                </a:extLst>
              </a:tr>
            </a:tbl>
          </a:graphicData>
        </a:graphic>
      </p:graphicFrame>
      <p:graphicFrame>
        <p:nvGraphicFramePr>
          <p:cNvPr id="10" name="表格 9">
            <a:extLst>
              <a:ext uri="{FF2B5EF4-FFF2-40B4-BE49-F238E27FC236}">
                <a16:creationId xmlns:a16="http://schemas.microsoft.com/office/drawing/2014/main" id="{B90DC238-B066-AF1E-409C-3DC5AE21FF0F}"/>
              </a:ext>
            </a:extLst>
          </p:cNvPr>
          <p:cNvGraphicFramePr>
            <a:graphicFrameLocks noGrp="1"/>
          </p:cNvGraphicFramePr>
          <p:nvPr/>
        </p:nvGraphicFramePr>
        <p:xfrm>
          <a:off x="9486270" y="3243808"/>
          <a:ext cx="2538892" cy="1735404"/>
        </p:xfrm>
        <a:graphic>
          <a:graphicData uri="http://schemas.openxmlformats.org/drawingml/2006/table">
            <a:tbl>
              <a:tblPr firstRow="1" bandRow="1">
                <a:tableStyleId>{5C22544A-7EE6-4342-B048-85BDC9FD1C3A}</a:tableStyleId>
              </a:tblPr>
              <a:tblGrid>
                <a:gridCol w="1045425">
                  <a:extLst>
                    <a:ext uri="{9D8B030D-6E8A-4147-A177-3AD203B41FA5}">
                      <a16:colId xmlns:a16="http://schemas.microsoft.com/office/drawing/2014/main" val="613040668"/>
                    </a:ext>
                  </a:extLst>
                </a:gridCol>
                <a:gridCol w="1493467">
                  <a:extLst>
                    <a:ext uri="{9D8B030D-6E8A-4147-A177-3AD203B41FA5}">
                      <a16:colId xmlns:a16="http://schemas.microsoft.com/office/drawing/2014/main" val="318083508"/>
                    </a:ext>
                  </a:extLst>
                </a:gridCol>
              </a:tblGrid>
              <a:tr h="426068">
                <a:tc>
                  <a:txBody>
                    <a:bodyPr/>
                    <a:lstStyle/>
                    <a:p>
                      <a:pPr algn="ctr"/>
                      <a:r>
                        <a:rPr lang="zh-TW" altLang="en-US" sz="2400" dirty="0">
                          <a:solidFill>
                            <a:schemeClr val="tx1"/>
                          </a:solidFill>
                        </a:rPr>
                        <a:t>年齡</a:t>
                      </a:r>
                    </a:p>
                  </a:txBody>
                  <a:tcPr anchor="ctr"/>
                </a:tc>
                <a:tc>
                  <a:txBody>
                    <a:bodyPr/>
                    <a:lstStyle/>
                    <a:p>
                      <a:pPr algn="ctr"/>
                      <a:r>
                        <a:rPr lang="zh-TW" altLang="en-US" sz="2400" dirty="0">
                          <a:solidFill>
                            <a:schemeClr val="tx1"/>
                          </a:solidFill>
                        </a:rPr>
                        <a:t>文字</a:t>
                      </a:r>
                    </a:p>
                  </a:txBody>
                  <a:tcPr anchor="ctr"/>
                </a:tc>
                <a:extLst>
                  <a:ext uri="{0D108BD9-81ED-4DB2-BD59-A6C34878D82A}">
                    <a16:rowId xmlns:a16="http://schemas.microsoft.com/office/drawing/2014/main" val="2498389551"/>
                  </a:ext>
                </a:extLst>
              </a:tr>
              <a:tr h="426068">
                <a:tc>
                  <a:txBody>
                    <a:bodyPr/>
                    <a:lstStyle/>
                    <a:p>
                      <a:pPr algn="ctr"/>
                      <a:r>
                        <a:rPr lang="en-US" altLang="zh-TW" sz="1800" dirty="0">
                          <a:solidFill>
                            <a:schemeClr val="tx1"/>
                          </a:solidFill>
                        </a:rPr>
                        <a:t>18-30</a:t>
                      </a:r>
                      <a:endParaRPr lang="zh-TW" altLang="en-US" sz="1800" dirty="0">
                        <a:solidFill>
                          <a:schemeClr val="tx1"/>
                        </a:solidFill>
                      </a:endParaRPr>
                    </a:p>
                  </a:txBody>
                  <a:tcPr anchor="ctr"/>
                </a:tc>
                <a:tc>
                  <a:txBody>
                    <a:bodyPr/>
                    <a:lstStyle/>
                    <a:p>
                      <a:pPr algn="ctr"/>
                      <a:r>
                        <a:rPr lang="en-US" altLang="zh-TW" sz="1800" dirty="0">
                          <a:solidFill>
                            <a:schemeClr val="tx1"/>
                          </a:solidFill>
                        </a:rPr>
                        <a:t>M=5.45</a:t>
                      </a:r>
                      <a:endParaRPr lang="zh-TW" altLang="en-US" sz="1800" dirty="0">
                        <a:solidFill>
                          <a:schemeClr val="tx1"/>
                        </a:solidFill>
                      </a:endParaRPr>
                    </a:p>
                  </a:txBody>
                  <a:tcPr anchor="ctr"/>
                </a:tc>
                <a:extLst>
                  <a:ext uri="{0D108BD9-81ED-4DB2-BD59-A6C34878D82A}">
                    <a16:rowId xmlns:a16="http://schemas.microsoft.com/office/drawing/2014/main" val="3380586144"/>
                  </a:ext>
                </a:extLst>
              </a:tr>
              <a:tr h="426068">
                <a:tc>
                  <a:txBody>
                    <a:bodyPr/>
                    <a:lstStyle/>
                    <a:p>
                      <a:pPr algn="ctr"/>
                      <a:r>
                        <a:rPr lang="en-US" altLang="zh-TW" sz="1800" dirty="0">
                          <a:solidFill>
                            <a:schemeClr val="tx1"/>
                          </a:solidFill>
                        </a:rPr>
                        <a:t>31-40</a:t>
                      </a:r>
                      <a:endParaRPr lang="zh-TW" altLang="en-US" sz="1800" dirty="0">
                        <a:solidFill>
                          <a:schemeClr val="tx1"/>
                        </a:solidFill>
                      </a:endParaRPr>
                    </a:p>
                  </a:txBody>
                  <a:tcPr anchor="ctr"/>
                </a:tc>
                <a:tc>
                  <a:txBody>
                    <a:bodyPr/>
                    <a:lstStyle/>
                    <a:p>
                      <a:pPr algn="ctr"/>
                      <a:r>
                        <a:rPr lang="en-US" altLang="zh-TW" sz="1800" dirty="0">
                          <a:solidFill>
                            <a:schemeClr val="tx1"/>
                          </a:solidFill>
                        </a:rPr>
                        <a:t>M=5.28</a:t>
                      </a:r>
                      <a:endParaRPr lang="zh-TW" altLang="en-US" sz="1800" dirty="0">
                        <a:solidFill>
                          <a:schemeClr val="tx1"/>
                        </a:solidFill>
                      </a:endParaRPr>
                    </a:p>
                  </a:txBody>
                  <a:tcPr anchor="ctr"/>
                </a:tc>
                <a:extLst>
                  <a:ext uri="{0D108BD9-81ED-4DB2-BD59-A6C34878D82A}">
                    <a16:rowId xmlns:a16="http://schemas.microsoft.com/office/drawing/2014/main" val="879673206"/>
                  </a:ext>
                </a:extLst>
              </a:tr>
              <a:tr h="426068">
                <a:tc>
                  <a:txBody>
                    <a:bodyPr/>
                    <a:lstStyle/>
                    <a:p>
                      <a:pPr algn="ctr"/>
                      <a:r>
                        <a:rPr lang="en-US" altLang="zh-TW" sz="1800" dirty="0">
                          <a:solidFill>
                            <a:schemeClr val="tx1"/>
                          </a:solidFill>
                        </a:rPr>
                        <a:t>40+</a:t>
                      </a:r>
                      <a:endParaRPr lang="zh-TW" altLang="en-US" sz="1800" dirty="0">
                        <a:solidFill>
                          <a:schemeClr val="tx1"/>
                        </a:solidFill>
                      </a:endParaRPr>
                    </a:p>
                  </a:txBody>
                  <a:tcPr anchor="ctr"/>
                </a:tc>
                <a:tc>
                  <a:txBody>
                    <a:bodyPr/>
                    <a:lstStyle/>
                    <a:p>
                      <a:pPr algn="ctr"/>
                      <a:r>
                        <a:rPr lang="en-US" altLang="zh-TW" sz="1800" dirty="0">
                          <a:solidFill>
                            <a:schemeClr val="tx1"/>
                          </a:solidFill>
                        </a:rPr>
                        <a:t>M=6.3</a:t>
                      </a:r>
                      <a:endParaRPr lang="zh-TW" altLang="en-US" sz="1800" dirty="0">
                        <a:solidFill>
                          <a:schemeClr val="tx1"/>
                        </a:solidFill>
                      </a:endParaRPr>
                    </a:p>
                  </a:txBody>
                  <a:tcPr anchor="ctr"/>
                </a:tc>
                <a:extLst>
                  <a:ext uri="{0D108BD9-81ED-4DB2-BD59-A6C34878D82A}">
                    <a16:rowId xmlns:a16="http://schemas.microsoft.com/office/drawing/2014/main" val="1212020858"/>
                  </a:ext>
                </a:extLst>
              </a:tr>
            </a:tbl>
          </a:graphicData>
        </a:graphic>
      </p:graphicFrame>
      <p:graphicFrame>
        <p:nvGraphicFramePr>
          <p:cNvPr id="11" name="表格 10">
            <a:extLst>
              <a:ext uri="{FF2B5EF4-FFF2-40B4-BE49-F238E27FC236}">
                <a16:creationId xmlns:a16="http://schemas.microsoft.com/office/drawing/2014/main" id="{479C0782-F236-8E7A-14B4-3A9D0F9B3820}"/>
              </a:ext>
            </a:extLst>
          </p:cNvPr>
          <p:cNvGraphicFramePr>
            <a:graphicFrameLocks noGrp="1"/>
          </p:cNvGraphicFramePr>
          <p:nvPr/>
        </p:nvGraphicFramePr>
        <p:xfrm>
          <a:off x="6877824" y="5065443"/>
          <a:ext cx="2538892" cy="1735404"/>
        </p:xfrm>
        <a:graphic>
          <a:graphicData uri="http://schemas.openxmlformats.org/drawingml/2006/table">
            <a:tbl>
              <a:tblPr firstRow="1" bandRow="1">
                <a:tableStyleId>{5C22544A-7EE6-4342-B048-85BDC9FD1C3A}</a:tableStyleId>
              </a:tblPr>
              <a:tblGrid>
                <a:gridCol w="1045425">
                  <a:extLst>
                    <a:ext uri="{9D8B030D-6E8A-4147-A177-3AD203B41FA5}">
                      <a16:colId xmlns:a16="http://schemas.microsoft.com/office/drawing/2014/main" val="613040668"/>
                    </a:ext>
                  </a:extLst>
                </a:gridCol>
                <a:gridCol w="1493467">
                  <a:extLst>
                    <a:ext uri="{9D8B030D-6E8A-4147-A177-3AD203B41FA5}">
                      <a16:colId xmlns:a16="http://schemas.microsoft.com/office/drawing/2014/main" val="318083508"/>
                    </a:ext>
                  </a:extLst>
                </a:gridCol>
              </a:tblGrid>
              <a:tr h="426068">
                <a:tc>
                  <a:txBody>
                    <a:bodyPr/>
                    <a:lstStyle/>
                    <a:p>
                      <a:pPr algn="ctr"/>
                      <a:r>
                        <a:rPr lang="zh-TW" altLang="en-US" sz="2400" dirty="0">
                          <a:solidFill>
                            <a:schemeClr val="tx1"/>
                          </a:solidFill>
                        </a:rPr>
                        <a:t>年齡</a:t>
                      </a:r>
                    </a:p>
                  </a:txBody>
                  <a:tcPr anchor="ctr"/>
                </a:tc>
                <a:tc>
                  <a:txBody>
                    <a:bodyPr/>
                    <a:lstStyle/>
                    <a:p>
                      <a:pPr algn="ctr"/>
                      <a:r>
                        <a:rPr lang="zh-TW" altLang="en-US" sz="2400" dirty="0">
                          <a:solidFill>
                            <a:schemeClr val="tx1"/>
                          </a:solidFill>
                        </a:rPr>
                        <a:t>微笑</a:t>
                      </a:r>
                    </a:p>
                  </a:txBody>
                  <a:tcPr anchor="ctr"/>
                </a:tc>
                <a:extLst>
                  <a:ext uri="{0D108BD9-81ED-4DB2-BD59-A6C34878D82A}">
                    <a16:rowId xmlns:a16="http://schemas.microsoft.com/office/drawing/2014/main" val="2498389551"/>
                  </a:ext>
                </a:extLst>
              </a:tr>
              <a:tr h="426068">
                <a:tc>
                  <a:txBody>
                    <a:bodyPr/>
                    <a:lstStyle/>
                    <a:p>
                      <a:pPr algn="ctr"/>
                      <a:r>
                        <a:rPr lang="en-US" altLang="zh-TW" sz="1800" dirty="0">
                          <a:solidFill>
                            <a:schemeClr val="tx1"/>
                          </a:solidFill>
                        </a:rPr>
                        <a:t>18-30</a:t>
                      </a:r>
                      <a:endParaRPr lang="zh-TW" altLang="en-US" sz="1800" dirty="0">
                        <a:solidFill>
                          <a:schemeClr val="tx1"/>
                        </a:solidFill>
                      </a:endParaRPr>
                    </a:p>
                  </a:txBody>
                  <a:tcPr anchor="ctr"/>
                </a:tc>
                <a:tc>
                  <a:txBody>
                    <a:bodyPr/>
                    <a:lstStyle/>
                    <a:p>
                      <a:pPr algn="ctr"/>
                      <a:r>
                        <a:rPr lang="en-US" altLang="zh-TW" sz="1800" dirty="0">
                          <a:solidFill>
                            <a:schemeClr val="tx1"/>
                          </a:solidFill>
                        </a:rPr>
                        <a:t>M=4.13</a:t>
                      </a:r>
                      <a:endParaRPr lang="zh-TW" altLang="en-US" sz="1800" dirty="0">
                        <a:solidFill>
                          <a:schemeClr val="tx1"/>
                        </a:solidFill>
                      </a:endParaRPr>
                    </a:p>
                  </a:txBody>
                  <a:tcPr anchor="ctr"/>
                </a:tc>
                <a:extLst>
                  <a:ext uri="{0D108BD9-81ED-4DB2-BD59-A6C34878D82A}">
                    <a16:rowId xmlns:a16="http://schemas.microsoft.com/office/drawing/2014/main" val="3380586144"/>
                  </a:ext>
                </a:extLst>
              </a:tr>
              <a:tr h="426068">
                <a:tc>
                  <a:txBody>
                    <a:bodyPr/>
                    <a:lstStyle/>
                    <a:p>
                      <a:pPr algn="ctr"/>
                      <a:r>
                        <a:rPr lang="en-US" altLang="zh-TW" sz="1800" dirty="0">
                          <a:solidFill>
                            <a:schemeClr val="tx1"/>
                          </a:solidFill>
                        </a:rPr>
                        <a:t>31-40</a:t>
                      </a:r>
                      <a:endParaRPr lang="zh-TW" altLang="en-US" sz="1800" dirty="0">
                        <a:solidFill>
                          <a:schemeClr val="tx1"/>
                        </a:solidFill>
                      </a:endParaRPr>
                    </a:p>
                  </a:txBody>
                  <a:tcPr anchor="ctr"/>
                </a:tc>
                <a:tc>
                  <a:txBody>
                    <a:bodyPr/>
                    <a:lstStyle/>
                    <a:p>
                      <a:pPr algn="ctr"/>
                      <a:r>
                        <a:rPr lang="en-US" altLang="zh-TW" sz="1800" dirty="0">
                          <a:solidFill>
                            <a:schemeClr val="tx1"/>
                          </a:solidFill>
                        </a:rPr>
                        <a:t>M=5.36</a:t>
                      </a:r>
                      <a:endParaRPr lang="zh-TW" altLang="en-US" sz="1800" dirty="0">
                        <a:solidFill>
                          <a:schemeClr val="tx1"/>
                        </a:solidFill>
                      </a:endParaRPr>
                    </a:p>
                  </a:txBody>
                  <a:tcPr anchor="ctr"/>
                </a:tc>
                <a:extLst>
                  <a:ext uri="{0D108BD9-81ED-4DB2-BD59-A6C34878D82A}">
                    <a16:rowId xmlns:a16="http://schemas.microsoft.com/office/drawing/2014/main" val="879673206"/>
                  </a:ext>
                </a:extLst>
              </a:tr>
              <a:tr h="426068">
                <a:tc>
                  <a:txBody>
                    <a:bodyPr/>
                    <a:lstStyle/>
                    <a:p>
                      <a:pPr algn="ctr"/>
                      <a:r>
                        <a:rPr lang="en-US" altLang="zh-TW" sz="1800" dirty="0">
                          <a:solidFill>
                            <a:schemeClr val="tx1"/>
                          </a:solidFill>
                        </a:rPr>
                        <a:t>40+</a:t>
                      </a:r>
                      <a:endParaRPr lang="zh-TW" altLang="en-US" sz="1800" dirty="0">
                        <a:solidFill>
                          <a:schemeClr val="tx1"/>
                        </a:solidFill>
                      </a:endParaRPr>
                    </a:p>
                  </a:txBody>
                  <a:tcPr anchor="ctr"/>
                </a:tc>
                <a:tc>
                  <a:txBody>
                    <a:bodyPr/>
                    <a:lstStyle/>
                    <a:p>
                      <a:pPr algn="ctr"/>
                      <a:r>
                        <a:rPr lang="en-US" altLang="zh-TW" sz="1800" dirty="0">
                          <a:solidFill>
                            <a:schemeClr val="tx1"/>
                          </a:solidFill>
                        </a:rPr>
                        <a:t>M=5.85</a:t>
                      </a:r>
                      <a:endParaRPr lang="zh-TW" altLang="en-US" sz="1800" dirty="0">
                        <a:solidFill>
                          <a:schemeClr val="tx1"/>
                        </a:solidFill>
                      </a:endParaRPr>
                    </a:p>
                  </a:txBody>
                  <a:tcPr anchor="ctr"/>
                </a:tc>
                <a:extLst>
                  <a:ext uri="{0D108BD9-81ED-4DB2-BD59-A6C34878D82A}">
                    <a16:rowId xmlns:a16="http://schemas.microsoft.com/office/drawing/2014/main" val="1212020858"/>
                  </a:ext>
                </a:extLst>
              </a:tr>
            </a:tbl>
          </a:graphicData>
        </a:graphic>
      </p:graphicFrame>
      <p:graphicFrame>
        <p:nvGraphicFramePr>
          <p:cNvPr id="12" name="表格 11">
            <a:extLst>
              <a:ext uri="{FF2B5EF4-FFF2-40B4-BE49-F238E27FC236}">
                <a16:creationId xmlns:a16="http://schemas.microsoft.com/office/drawing/2014/main" id="{828C8F7C-C876-B2BB-859D-9F3E90BE1BD7}"/>
              </a:ext>
            </a:extLst>
          </p:cNvPr>
          <p:cNvGraphicFramePr>
            <a:graphicFrameLocks noGrp="1"/>
          </p:cNvGraphicFramePr>
          <p:nvPr/>
        </p:nvGraphicFramePr>
        <p:xfrm>
          <a:off x="9486270" y="5065443"/>
          <a:ext cx="2538892" cy="1688229"/>
        </p:xfrm>
        <a:graphic>
          <a:graphicData uri="http://schemas.openxmlformats.org/drawingml/2006/table">
            <a:tbl>
              <a:tblPr firstRow="1" bandRow="1">
                <a:tableStyleId>{5C22544A-7EE6-4342-B048-85BDC9FD1C3A}</a:tableStyleId>
              </a:tblPr>
              <a:tblGrid>
                <a:gridCol w="1045425">
                  <a:extLst>
                    <a:ext uri="{9D8B030D-6E8A-4147-A177-3AD203B41FA5}">
                      <a16:colId xmlns:a16="http://schemas.microsoft.com/office/drawing/2014/main" val="613040668"/>
                    </a:ext>
                  </a:extLst>
                </a:gridCol>
                <a:gridCol w="1493467">
                  <a:extLst>
                    <a:ext uri="{9D8B030D-6E8A-4147-A177-3AD203B41FA5}">
                      <a16:colId xmlns:a16="http://schemas.microsoft.com/office/drawing/2014/main" val="318083508"/>
                    </a:ext>
                  </a:extLst>
                </a:gridCol>
              </a:tblGrid>
              <a:tr h="440325">
                <a:tc>
                  <a:txBody>
                    <a:bodyPr/>
                    <a:lstStyle/>
                    <a:p>
                      <a:pPr algn="ctr"/>
                      <a:r>
                        <a:rPr lang="zh-TW" altLang="en-US" sz="2400" dirty="0">
                          <a:solidFill>
                            <a:schemeClr val="tx1"/>
                          </a:solidFill>
                        </a:rPr>
                        <a:t>年齡</a:t>
                      </a:r>
                    </a:p>
                  </a:txBody>
                  <a:tcPr anchor="ctr"/>
                </a:tc>
                <a:tc>
                  <a:txBody>
                    <a:bodyPr/>
                    <a:lstStyle/>
                    <a:p>
                      <a:pPr algn="ctr"/>
                      <a:r>
                        <a:rPr lang="zh-TW" altLang="en-US" sz="2400" dirty="0">
                          <a:solidFill>
                            <a:schemeClr val="tx1"/>
                          </a:solidFill>
                        </a:rPr>
                        <a:t>無</a:t>
                      </a:r>
                    </a:p>
                  </a:txBody>
                  <a:tcPr anchor="ctr"/>
                </a:tc>
                <a:extLst>
                  <a:ext uri="{0D108BD9-81ED-4DB2-BD59-A6C34878D82A}">
                    <a16:rowId xmlns:a16="http://schemas.microsoft.com/office/drawing/2014/main" val="2498389551"/>
                  </a:ext>
                </a:extLst>
              </a:tr>
              <a:tr h="410343">
                <a:tc>
                  <a:txBody>
                    <a:bodyPr/>
                    <a:lstStyle/>
                    <a:p>
                      <a:pPr algn="ctr"/>
                      <a:r>
                        <a:rPr lang="en-US" altLang="zh-TW" sz="1800" dirty="0">
                          <a:solidFill>
                            <a:schemeClr val="tx1"/>
                          </a:solidFill>
                        </a:rPr>
                        <a:t>18-30</a:t>
                      </a:r>
                      <a:endParaRPr lang="zh-TW" altLang="en-US" sz="1800" dirty="0">
                        <a:solidFill>
                          <a:schemeClr val="tx1"/>
                        </a:solidFill>
                      </a:endParaRPr>
                    </a:p>
                  </a:txBody>
                  <a:tcPr anchor="ctr"/>
                </a:tc>
                <a:tc>
                  <a:txBody>
                    <a:bodyPr/>
                    <a:lstStyle/>
                    <a:p>
                      <a:pPr algn="ctr"/>
                      <a:r>
                        <a:rPr lang="en-US" altLang="zh-TW" sz="1800" dirty="0">
                          <a:solidFill>
                            <a:schemeClr val="tx1"/>
                          </a:solidFill>
                        </a:rPr>
                        <a:t>M=3.72</a:t>
                      </a:r>
                      <a:endParaRPr lang="zh-TW" altLang="en-US" sz="1800" dirty="0">
                        <a:solidFill>
                          <a:schemeClr val="tx1"/>
                        </a:solidFill>
                      </a:endParaRPr>
                    </a:p>
                  </a:txBody>
                  <a:tcPr anchor="ctr"/>
                </a:tc>
                <a:extLst>
                  <a:ext uri="{0D108BD9-81ED-4DB2-BD59-A6C34878D82A}">
                    <a16:rowId xmlns:a16="http://schemas.microsoft.com/office/drawing/2014/main" val="3380586144"/>
                  </a:ext>
                </a:extLst>
              </a:tr>
              <a:tr h="410343">
                <a:tc>
                  <a:txBody>
                    <a:bodyPr/>
                    <a:lstStyle/>
                    <a:p>
                      <a:pPr algn="ctr"/>
                      <a:r>
                        <a:rPr lang="en-US" altLang="zh-TW" sz="1800" dirty="0">
                          <a:solidFill>
                            <a:schemeClr val="tx1"/>
                          </a:solidFill>
                        </a:rPr>
                        <a:t>31-40</a:t>
                      </a:r>
                      <a:endParaRPr lang="zh-TW" altLang="en-US" sz="1800" dirty="0">
                        <a:solidFill>
                          <a:schemeClr val="tx1"/>
                        </a:solidFill>
                      </a:endParaRPr>
                    </a:p>
                  </a:txBody>
                  <a:tcPr anchor="ctr"/>
                </a:tc>
                <a:tc>
                  <a:txBody>
                    <a:bodyPr/>
                    <a:lstStyle/>
                    <a:p>
                      <a:pPr algn="ctr"/>
                      <a:r>
                        <a:rPr lang="en-US" altLang="zh-TW" sz="1800" dirty="0">
                          <a:solidFill>
                            <a:schemeClr val="tx1"/>
                          </a:solidFill>
                        </a:rPr>
                        <a:t>M=4.53</a:t>
                      </a:r>
                      <a:endParaRPr lang="zh-TW" altLang="en-US" sz="1800" dirty="0">
                        <a:solidFill>
                          <a:schemeClr val="tx1"/>
                        </a:solidFill>
                      </a:endParaRPr>
                    </a:p>
                  </a:txBody>
                  <a:tcPr anchor="ctr"/>
                </a:tc>
                <a:extLst>
                  <a:ext uri="{0D108BD9-81ED-4DB2-BD59-A6C34878D82A}">
                    <a16:rowId xmlns:a16="http://schemas.microsoft.com/office/drawing/2014/main" val="879673206"/>
                  </a:ext>
                </a:extLst>
              </a:tr>
              <a:tr h="410343">
                <a:tc>
                  <a:txBody>
                    <a:bodyPr/>
                    <a:lstStyle/>
                    <a:p>
                      <a:pPr algn="ctr"/>
                      <a:r>
                        <a:rPr lang="en-US" altLang="zh-TW" sz="1800" dirty="0">
                          <a:solidFill>
                            <a:schemeClr val="tx1"/>
                          </a:solidFill>
                        </a:rPr>
                        <a:t>40+</a:t>
                      </a:r>
                      <a:endParaRPr lang="zh-TW" altLang="en-US" sz="1800" dirty="0">
                        <a:solidFill>
                          <a:schemeClr val="tx1"/>
                        </a:solidFill>
                      </a:endParaRPr>
                    </a:p>
                  </a:txBody>
                  <a:tcPr anchor="ctr"/>
                </a:tc>
                <a:tc>
                  <a:txBody>
                    <a:bodyPr/>
                    <a:lstStyle/>
                    <a:p>
                      <a:pPr algn="ctr"/>
                      <a:r>
                        <a:rPr lang="en-US" altLang="zh-TW" sz="1800" dirty="0">
                          <a:solidFill>
                            <a:schemeClr val="tx1"/>
                          </a:solidFill>
                        </a:rPr>
                        <a:t>M=4.25</a:t>
                      </a:r>
                      <a:endParaRPr lang="zh-TW" altLang="en-US" sz="1800" dirty="0">
                        <a:solidFill>
                          <a:schemeClr val="tx1"/>
                        </a:solidFill>
                      </a:endParaRPr>
                    </a:p>
                  </a:txBody>
                  <a:tcPr anchor="ctr"/>
                </a:tc>
                <a:extLst>
                  <a:ext uri="{0D108BD9-81ED-4DB2-BD59-A6C34878D82A}">
                    <a16:rowId xmlns:a16="http://schemas.microsoft.com/office/drawing/2014/main" val="1212020858"/>
                  </a:ext>
                </a:extLst>
              </a:tr>
            </a:tbl>
          </a:graphicData>
        </a:graphic>
      </p:graphicFrame>
    </p:spTree>
    <p:extLst>
      <p:ext uri="{BB962C8B-B14F-4D97-AF65-F5344CB8AC3E}">
        <p14:creationId xmlns:p14="http://schemas.microsoft.com/office/powerpoint/2010/main" val="25549679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dirty="0"/>
              <a:t>主觀測量</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577517" y="1845733"/>
            <a:ext cx="11165304" cy="4394645"/>
          </a:xfrm>
        </p:spPr>
        <p:txBody>
          <a:bodyPr/>
          <a:lstStyle/>
          <a:p>
            <a:pPr>
              <a:lnSpc>
                <a:spcPct val="125000"/>
              </a:lnSpc>
              <a:spcBef>
                <a:spcPts val="300"/>
              </a:spcBef>
              <a:spcAft>
                <a:spcPts val="300"/>
              </a:spcAft>
              <a:buFont typeface="Wingdings" panose="05000000000000000000" pitchFamily="2" charset="2"/>
              <a:buChar char="Ø"/>
            </a:pPr>
            <a:r>
              <a:rPr lang="zh-TW" altLang="en-US" dirty="0"/>
              <a:t>視覺特徵有顯著影響主觀測量</a:t>
            </a:r>
            <a:r>
              <a:rPr lang="en-US" altLang="zh-TW" dirty="0"/>
              <a:t>(F(3,463)=34.02, p&lt;0.0001)</a:t>
            </a:r>
          </a:p>
          <a:p>
            <a:pPr marL="0" indent="0">
              <a:lnSpc>
                <a:spcPct val="125000"/>
              </a:lnSpc>
              <a:spcBef>
                <a:spcPts val="300"/>
              </a:spcBef>
              <a:spcAft>
                <a:spcPts val="300"/>
              </a:spcAft>
              <a:buNone/>
            </a:pPr>
            <a:r>
              <a:rPr lang="zh-TW" altLang="en-US" dirty="0"/>
              <a:t>→與其他兩個特徵相比，</a:t>
            </a:r>
            <a:r>
              <a:rPr lang="zh-TW" altLang="en-US" b="1" dirty="0"/>
              <a:t>行人輪廓</a:t>
            </a:r>
            <a:r>
              <a:rPr lang="zh-TW" altLang="en-US" dirty="0"/>
              <a:t>及</a:t>
            </a:r>
            <a:r>
              <a:rPr lang="zh-TW" altLang="en-US" b="1" dirty="0"/>
              <a:t>文字</a:t>
            </a:r>
            <a:r>
              <a:rPr lang="zh-TW" altLang="en-US" dirty="0"/>
              <a:t>評分較高</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聽覺特徵有顯著影響主觀測量</a:t>
            </a:r>
            <a:r>
              <a:rPr lang="en-US" altLang="zh-TW" dirty="0"/>
              <a:t>(F(3,463)=19.48, p&lt;0.0001)</a:t>
            </a:r>
          </a:p>
          <a:p>
            <a:pPr marL="0" indent="0">
              <a:lnSpc>
                <a:spcPct val="125000"/>
              </a:lnSpc>
              <a:spcBef>
                <a:spcPts val="300"/>
              </a:spcBef>
              <a:spcAft>
                <a:spcPts val="300"/>
              </a:spcAft>
              <a:buNone/>
            </a:pPr>
            <a:r>
              <a:rPr lang="zh-TW" altLang="en-US" dirty="0"/>
              <a:t>→與其他特徵相比，</a:t>
            </a:r>
            <a:r>
              <a:rPr lang="zh-TW" altLang="en-US" b="1" dirty="0"/>
              <a:t>口頭說</a:t>
            </a:r>
            <a:r>
              <a:rPr lang="en-US" altLang="zh-TW" b="1" dirty="0"/>
              <a:t>”Safe to cross”</a:t>
            </a:r>
            <a:r>
              <a:rPr lang="zh-TW" altLang="en-US" dirty="0"/>
              <a:t>評分較高</a:t>
            </a:r>
          </a:p>
        </p:txBody>
      </p:sp>
      <p:sp>
        <p:nvSpPr>
          <p:cNvPr id="4" name="投影片編號版面配置區 3">
            <a:extLst>
              <a:ext uri="{FF2B5EF4-FFF2-40B4-BE49-F238E27FC236}">
                <a16:creationId xmlns:a16="http://schemas.microsoft.com/office/drawing/2014/main" id="{28184E39-90A7-DCA5-F351-A15D562FD8DF}"/>
              </a:ext>
            </a:extLst>
          </p:cNvPr>
          <p:cNvSpPr>
            <a:spLocks noGrp="1"/>
          </p:cNvSpPr>
          <p:nvPr>
            <p:ph type="sldNum" sz="quarter" idx="12"/>
          </p:nvPr>
        </p:nvSpPr>
        <p:spPr/>
        <p:txBody>
          <a:bodyPr/>
          <a:lstStyle/>
          <a:p>
            <a:fld id="{ADB9A16C-9DC4-47BC-86C3-85660D3CFFBD}" type="slidenum">
              <a:rPr lang="zh-TW" altLang="en-US" smtClean="0"/>
              <a:t>47</a:t>
            </a:fld>
            <a:endParaRPr lang="zh-TW" altLang="en-US"/>
          </a:p>
        </p:txBody>
      </p:sp>
      <p:pic>
        <p:nvPicPr>
          <p:cNvPr id="6" name="圖片 5">
            <a:extLst>
              <a:ext uri="{FF2B5EF4-FFF2-40B4-BE49-F238E27FC236}">
                <a16:creationId xmlns:a16="http://schemas.microsoft.com/office/drawing/2014/main" id="{2545A271-784B-F81F-6D07-3ACB83604626}"/>
              </a:ext>
            </a:extLst>
          </p:cNvPr>
          <p:cNvPicPr>
            <a:picLocks noChangeAspect="1"/>
          </p:cNvPicPr>
          <p:nvPr/>
        </p:nvPicPr>
        <p:blipFill>
          <a:blip r:embed="rId2"/>
          <a:stretch>
            <a:fillRect/>
          </a:stretch>
        </p:blipFill>
        <p:spPr>
          <a:xfrm>
            <a:off x="1755225" y="3930759"/>
            <a:ext cx="3939941" cy="2777931"/>
          </a:xfrm>
          <a:prstGeom prst="rect">
            <a:avLst/>
          </a:prstGeom>
        </p:spPr>
      </p:pic>
      <p:pic>
        <p:nvPicPr>
          <p:cNvPr id="8" name="圖片 7">
            <a:extLst>
              <a:ext uri="{FF2B5EF4-FFF2-40B4-BE49-F238E27FC236}">
                <a16:creationId xmlns:a16="http://schemas.microsoft.com/office/drawing/2014/main" id="{A8069D44-EAC3-C286-F700-7920EF1F6B60}"/>
              </a:ext>
            </a:extLst>
          </p:cNvPr>
          <p:cNvPicPr>
            <a:picLocks noChangeAspect="1"/>
          </p:cNvPicPr>
          <p:nvPr/>
        </p:nvPicPr>
        <p:blipFill>
          <a:blip r:embed="rId3"/>
          <a:stretch>
            <a:fillRect/>
          </a:stretch>
        </p:blipFill>
        <p:spPr>
          <a:xfrm>
            <a:off x="6374835" y="3930759"/>
            <a:ext cx="3939941" cy="2781134"/>
          </a:xfrm>
          <a:prstGeom prst="rect">
            <a:avLst/>
          </a:prstGeom>
        </p:spPr>
      </p:pic>
      <p:grpSp>
        <p:nvGrpSpPr>
          <p:cNvPr id="15" name="群組 14">
            <a:extLst>
              <a:ext uri="{FF2B5EF4-FFF2-40B4-BE49-F238E27FC236}">
                <a16:creationId xmlns:a16="http://schemas.microsoft.com/office/drawing/2014/main" id="{6EA9E926-28C9-E75D-3761-A8E7F808B31A}"/>
              </a:ext>
            </a:extLst>
          </p:cNvPr>
          <p:cNvGrpSpPr/>
          <p:nvPr/>
        </p:nvGrpSpPr>
        <p:grpSpPr>
          <a:xfrm>
            <a:off x="6809963" y="223666"/>
            <a:ext cx="4742700" cy="1512363"/>
            <a:chOff x="5237196" y="786656"/>
            <a:chExt cx="3654094" cy="839670"/>
          </a:xfrm>
        </p:grpSpPr>
        <p:pic>
          <p:nvPicPr>
            <p:cNvPr id="14" name="圖片 13">
              <a:extLst>
                <a:ext uri="{FF2B5EF4-FFF2-40B4-BE49-F238E27FC236}">
                  <a16:creationId xmlns:a16="http://schemas.microsoft.com/office/drawing/2014/main" id="{89AE1301-467B-66FD-2300-85570B9C6177}"/>
                </a:ext>
              </a:extLst>
            </p:cNvPr>
            <p:cNvPicPr>
              <a:picLocks noChangeAspect="1"/>
            </p:cNvPicPr>
            <p:nvPr/>
          </p:nvPicPr>
          <p:blipFill rotWithShape="1">
            <a:blip r:embed="rId4"/>
            <a:srcRect l="77733"/>
            <a:stretch/>
          </p:blipFill>
          <p:spPr>
            <a:xfrm>
              <a:off x="7400630" y="786656"/>
              <a:ext cx="1490660" cy="839670"/>
            </a:xfrm>
            <a:prstGeom prst="rect">
              <a:avLst/>
            </a:prstGeom>
          </p:spPr>
        </p:pic>
        <p:pic>
          <p:nvPicPr>
            <p:cNvPr id="10" name="圖片 9">
              <a:extLst>
                <a:ext uri="{FF2B5EF4-FFF2-40B4-BE49-F238E27FC236}">
                  <a16:creationId xmlns:a16="http://schemas.microsoft.com/office/drawing/2014/main" id="{733876DA-11BF-2519-EBE4-B50598A1CD8B}"/>
                </a:ext>
              </a:extLst>
            </p:cNvPr>
            <p:cNvPicPr>
              <a:picLocks noChangeAspect="1"/>
            </p:cNvPicPr>
            <p:nvPr/>
          </p:nvPicPr>
          <p:blipFill rotWithShape="1">
            <a:blip r:embed="rId4"/>
            <a:srcRect r="83007"/>
            <a:stretch/>
          </p:blipFill>
          <p:spPr>
            <a:xfrm>
              <a:off x="5237196" y="786656"/>
              <a:ext cx="1137640" cy="839670"/>
            </a:xfrm>
            <a:prstGeom prst="rect">
              <a:avLst/>
            </a:prstGeom>
          </p:spPr>
        </p:pic>
        <p:pic>
          <p:nvPicPr>
            <p:cNvPr id="12" name="圖片 11">
              <a:extLst>
                <a:ext uri="{FF2B5EF4-FFF2-40B4-BE49-F238E27FC236}">
                  <a16:creationId xmlns:a16="http://schemas.microsoft.com/office/drawing/2014/main" id="{E92B52BD-9178-1855-727A-C4685B2D4CDE}"/>
                </a:ext>
              </a:extLst>
            </p:cNvPr>
            <p:cNvPicPr>
              <a:picLocks noChangeAspect="1"/>
            </p:cNvPicPr>
            <p:nvPr/>
          </p:nvPicPr>
          <p:blipFill rotWithShape="1">
            <a:blip r:embed="rId4"/>
            <a:srcRect l="36370" r="38293"/>
            <a:stretch/>
          </p:blipFill>
          <p:spPr>
            <a:xfrm>
              <a:off x="6374835" y="786656"/>
              <a:ext cx="1696269" cy="839670"/>
            </a:xfrm>
            <a:prstGeom prst="rect">
              <a:avLst/>
            </a:prstGeom>
          </p:spPr>
        </p:pic>
        <p:pic>
          <p:nvPicPr>
            <p:cNvPr id="13" name="圖片 12">
              <a:extLst>
                <a:ext uri="{FF2B5EF4-FFF2-40B4-BE49-F238E27FC236}">
                  <a16:creationId xmlns:a16="http://schemas.microsoft.com/office/drawing/2014/main" id="{D32552F9-0055-D12D-C6C8-161843A3C3C3}"/>
                </a:ext>
              </a:extLst>
            </p:cNvPr>
            <p:cNvPicPr>
              <a:picLocks noChangeAspect="1"/>
            </p:cNvPicPr>
            <p:nvPr/>
          </p:nvPicPr>
          <p:blipFill rotWithShape="1">
            <a:blip r:embed="rId4"/>
            <a:srcRect l="59522" r="23485"/>
            <a:stretch/>
          </p:blipFill>
          <p:spPr>
            <a:xfrm>
              <a:off x="6979920" y="786656"/>
              <a:ext cx="1137640" cy="839670"/>
            </a:xfrm>
            <a:prstGeom prst="rect">
              <a:avLst/>
            </a:prstGeom>
          </p:spPr>
        </p:pic>
      </p:grpSp>
    </p:spTree>
    <p:extLst>
      <p:ext uri="{BB962C8B-B14F-4D97-AF65-F5344CB8AC3E}">
        <p14:creationId xmlns:p14="http://schemas.microsoft.com/office/powerpoint/2010/main" val="30849028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dirty="0"/>
              <a:t>主觀測量</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組合特徵有顯著影響主觀測量</a:t>
            </a:r>
            <a:r>
              <a:rPr lang="en-US" altLang="zh-TW" dirty="0"/>
              <a:t>(F(9,463)=5.74, p&lt;0.0001)</a:t>
            </a:r>
          </a:p>
          <a:p>
            <a:pPr marL="0" indent="0">
              <a:lnSpc>
                <a:spcPct val="125000"/>
              </a:lnSpc>
              <a:spcBef>
                <a:spcPts val="300"/>
              </a:spcBef>
              <a:spcAft>
                <a:spcPts val="300"/>
              </a:spcAft>
              <a:buNone/>
            </a:pPr>
            <a:r>
              <a:rPr lang="zh-TW" altLang="en-US" dirty="0"/>
              <a:t>→沒有任何特徵的自動駕駛汽車被受測者認為是最不安全的</a:t>
            </a:r>
            <a:r>
              <a:rPr lang="en-US" altLang="zh-TW" dirty="0"/>
              <a:t>(1.97)</a:t>
            </a:r>
          </a:p>
          <a:p>
            <a:pPr marL="0" indent="0">
              <a:lnSpc>
                <a:spcPct val="125000"/>
              </a:lnSpc>
              <a:spcBef>
                <a:spcPts val="300"/>
              </a:spcBef>
              <a:spcAft>
                <a:spcPts val="300"/>
              </a:spcAft>
              <a:buNone/>
            </a:pPr>
            <a:r>
              <a:rPr lang="zh-TW" altLang="en-US" dirty="0"/>
              <a:t>→口頭和文字、口頭和行人輪廓被認為是最安全的</a:t>
            </a: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zh-TW" altLang="en-US" dirty="0"/>
          </a:p>
        </p:txBody>
      </p:sp>
      <p:sp>
        <p:nvSpPr>
          <p:cNvPr id="4" name="投影片編號版面配置區 3">
            <a:extLst>
              <a:ext uri="{FF2B5EF4-FFF2-40B4-BE49-F238E27FC236}">
                <a16:creationId xmlns:a16="http://schemas.microsoft.com/office/drawing/2014/main" id="{28184E39-90A7-DCA5-F351-A15D562FD8DF}"/>
              </a:ext>
            </a:extLst>
          </p:cNvPr>
          <p:cNvSpPr>
            <a:spLocks noGrp="1"/>
          </p:cNvSpPr>
          <p:nvPr>
            <p:ph type="sldNum" sz="quarter" idx="12"/>
          </p:nvPr>
        </p:nvSpPr>
        <p:spPr/>
        <p:txBody>
          <a:bodyPr/>
          <a:lstStyle/>
          <a:p>
            <a:fld id="{ADB9A16C-9DC4-47BC-86C3-85660D3CFFBD}" type="slidenum">
              <a:rPr lang="zh-TW" altLang="en-US" smtClean="0"/>
              <a:t>48</a:t>
            </a:fld>
            <a:endParaRPr lang="zh-TW" altLang="en-US"/>
          </a:p>
        </p:txBody>
      </p:sp>
      <p:pic>
        <p:nvPicPr>
          <p:cNvPr id="6" name="圖片 5">
            <a:extLst>
              <a:ext uri="{FF2B5EF4-FFF2-40B4-BE49-F238E27FC236}">
                <a16:creationId xmlns:a16="http://schemas.microsoft.com/office/drawing/2014/main" id="{B34DC912-DB4F-547A-0190-93169AEF793C}"/>
              </a:ext>
            </a:extLst>
          </p:cNvPr>
          <p:cNvPicPr>
            <a:picLocks noChangeAspect="1"/>
          </p:cNvPicPr>
          <p:nvPr/>
        </p:nvPicPr>
        <p:blipFill>
          <a:blip r:embed="rId2"/>
          <a:stretch>
            <a:fillRect/>
          </a:stretch>
        </p:blipFill>
        <p:spPr>
          <a:xfrm>
            <a:off x="6870116" y="2751499"/>
            <a:ext cx="4588097" cy="4229164"/>
          </a:xfrm>
          <a:prstGeom prst="rect">
            <a:avLst/>
          </a:prstGeom>
        </p:spPr>
      </p:pic>
    </p:spTree>
    <p:extLst>
      <p:ext uri="{BB962C8B-B14F-4D97-AF65-F5344CB8AC3E}">
        <p14:creationId xmlns:p14="http://schemas.microsoft.com/office/powerpoint/2010/main" val="27030219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dirty="0"/>
              <a:t>穿越前等待時間</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性別對等待時間有顯著影響</a:t>
            </a:r>
            <a:r>
              <a:rPr lang="en-US" altLang="zh-TW" dirty="0"/>
              <a:t>(F(1,</a:t>
            </a:r>
            <a:r>
              <a:rPr lang="zh-TW" altLang="en-US" dirty="0"/>
              <a:t> </a:t>
            </a:r>
            <a:r>
              <a:rPr lang="en-US" altLang="zh-TW" dirty="0"/>
              <a:t>448)=5.59, p=0.0185)</a:t>
            </a:r>
          </a:p>
          <a:p>
            <a:pPr marL="0" indent="0">
              <a:lnSpc>
                <a:spcPct val="125000"/>
              </a:lnSpc>
              <a:spcBef>
                <a:spcPts val="300"/>
              </a:spcBef>
              <a:spcAft>
                <a:spcPts val="300"/>
              </a:spcAft>
              <a:buNone/>
            </a:pPr>
            <a:r>
              <a:rPr lang="zh-TW" altLang="en-US" dirty="0"/>
              <a:t>→男性比女性需要更長的等待時間</a:t>
            </a:r>
          </a:p>
        </p:txBody>
      </p:sp>
      <p:sp>
        <p:nvSpPr>
          <p:cNvPr id="4" name="投影片編號版面配置區 3">
            <a:extLst>
              <a:ext uri="{FF2B5EF4-FFF2-40B4-BE49-F238E27FC236}">
                <a16:creationId xmlns:a16="http://schemas.microsoft.com/office/drawing/2014/main" id="{28184E39-90A7-DCA5-F351-A15D562FD8DF}"/>
              </a:ext>
            </a:extLst>
          </p:cNvPr>
          <p:cNvSpPr>
            <a:spLocks noGrp="1"/>
          </p:cNvSpPr>
          <p:nvPr>
            <p:ph type="sldNum" sz="quarter" idx="12"/>
          </p:nvPr>
        </p:nvSpPr>
        <p:spPr/>
        <p:txBody>
          <a:bodyPr/>
          <a:lstStyle/>
          <a:p>
            <a:fld id="{ADB9A16C-9DC4-47BC-86C3-85660D3CFFBD}" type="slidenum">
              <a:rPr lang="zh-TW" altLang="en-US" smtClean="0"/>
              <a:t>49</a:t>
            </a:fld>
            <a:endParaRPr lang="zh-TW" altLang="en-US"/>
          </a:p>
        </p:txBody>
      </p:sp>
      <p:graphicFrame>
        <p:nvGraphicFramePr>
          <p:cNvPr id="5" name="表格 4">
            <a:extLst>
              <a:ext uri="{FF2B5EF4-FFF2-40B4-BE49-F238E27FC236}">
                <a16:creationId xmlns:a16="http://schemas.microsoft.com/office/drawing/2014/main" id="{518B1DDD-E96C-AB37-A58D-9143BD0BE721}"/>
              </a:ext>
            </a:extLst>
          </p:cNvPr>
          <p:cNvGraphicFramePr>
            <a:graphicFrameLocks noGrp="1"/>
          </p:cNvGraphicFramePr>
          <p:nvPr/>
        </p:nvGraphicFramePr>
        <p:xfrm>
          <a:off x="8088868" y="3142462"/>
          <a:ext cx="3623180" cy="2069859"/>
        </p:xfrm>
        <a:graphic>
          <a:graphicData uri="http://schemas.openxmlformats.org/drawingml/2006/table">
            <a:tbl>
              <a:tblPr firstRow="1" bandRow="1">
                <a:tableStyleId>{5C22544A-7EE6-4342-B048-85BDC9FD1C3A}</a:tableStyleId>
              </a:tblPr>
              <a:tblGrid>
                <a:gridCol w="1491897">
                  <a:extLst>
                    <a:ext uri="{9D8B030D-6E8A-4147-A177-3AD203B41FA5}">
                      <a16:colId xmlns:a16="http://schemas.microsoft.com/office/drawing/2014/main" val="613040668"/>
                    </a:ext>
                  </a:extLst>
                </a:gridCol>
                <a:gridCol w="2131283">
                  <a:extLst>
                    <a:ext uri="{9D8B030D-6E8A-4147-A177-3AD203B41FA5}">
                      <a16:colId xmlns:a16="http://schemas.microsoft.com/office/drawing/2014/main" val="318083508"/>
                    </a:ext>
                  </a:extLst>
                </a:gridCol>
              </a:tblGrid>
              <a:tr h="689953">
                <a:tc>
                  <a:txBody>
                    <a:bodyPr/>
                    <a:lstStyle/>
                    <a:p>
                      <a:pPr algn="ctr"/>
                      <a:r>
                        <a:rPr lang="zh-TW" altLang="en-US" sz="2400" dirty="0">
                          <a:solidFill>
                            <a:schemeClr val="tx1"/>
                          </a:solidFill>
                        </a:rPr>
                        <a:t>性別</a:t>
                      </a:r>
                    </a:p>
                  </a:txBody>
                  <a:tcPr anchor="ctr"/>
                </a:tc>
                <a:tc>
                  <a:txBody>
                    <a:bodyPr/>
                    <a:lstStyle/>
                    <a:p>
                      <a:pPr algn="ctr"/>
                      <a:r>
                        <a:rPr lang="zh-TW" altLang="en-US" sz="2400" dirty="0">
                          <a:solidFill>
                            <a:schemeClr val="tx1"/>
                          </a:solidFill>
                        </a:rPr>
                        <a:t>等待時間</a:t>
                      </a:r>
                    </a:p>
                  </a:txBody>
                  <a:tcPr anchor="ctr"/>
                </a:tc>
                <a:extLst>
                  <a:ext uri="{0D108BD9-81ED-4DB2-BD59-A6C34878D82A}">
                    <a16:rowId xmlns:a16="http://schemas.microsoft.com/office/drawing/2014/main" val="2498389551"/>
                  </a:ext>
                </a:extLst>
              </a:tr>
              <a:tr h="689953">
                <a:tc>
                  <a:txBody>
                    <a:bodyPr/>
                    <a:lstStyle/>
                    <a:p>
                      <a:pPr algn="ctr"/>
                      <a:r>
                        <a:rPr lang="zh-TW" altLang="en-US" sz="1800" dirty="0">
                          <a:solidFill>
                            <a:schemeClr val="tx1"/>
                          </a:solidFill>
                        </a:rPr>
                        <a:t>男性</a:t>
                      </a:r>
                    </a:p>
                  </a:txBody>
                  <a:tcPr anchor="ctr"/>
                </a:tc>
                <a:tc>
                  <a:txBody>
                    <a:bodyPr/>
                    <a:lstStyle/>
                    <a:p>
                      <a:pPr algn="ctr"/>
                      <a:r>
                        <a:rPr lang="en-US" altLang="zh-TW" sz="1800" dirty="0">
                          <a:solidFill>
                            <a:schemeClr val="tx1"/>
                          </a:solidFill>
                        </a:rPr>
                        <a:t>M=5.92</a:t>
                      </a:r>
                      <a:r>
                        <a:rPr lang="zh-TW" altLang="en-US" sz="1800" dirty="0">
                          <a:solidFill>
                            <a:schemeClr val="tx1"/>
                          </a:solidFill>
                        </a:rPr>
                        <a:t> </a:t>
                      </a:r>
                      <a:r>
                        <a:rPr lang="en-US" altLang="zh-TW" sz="1800" dirty="0">
                          <a:solidFill>
                            <a:schemeClr val="tx1"/>
                          </a:solidFill>
                        </a:rPr>
                        <a:t>SD=0.086</a:t>
                      </a:r>
                      <a:endParaRPr lang="zh-TW" altLang="en-US" sz="1800" dirty="0">
                        <a:solidFill>
                          <a:schemeClr val="tx1"/>
                        </a:solidFill>
                      </a:endParaRPr>
                    </a:p>
                  </a:txBody>
                  <a:tcPr anchor="ctr"/>
                </a:tc>
                <a:extLst>
                  <a:ext uri="{0D108BD9-81ED-4DB2-BD59-A6C34878D82A}">
                    <a16:rowId xmlns:a16="http://schemas.microsoft.com/office/drawing/2014/main" val="3380586144"/>
                  </a:ext>
                </a:extLst>
              </a:tr>
              <a:tr h="689953">
                <a:tc>
                  <a:txBody>
                    <a:bodyPr/>
                    <a:lstStyle/>
                    <a:p>
                      <a:pPr algn="ctr"/>
                      <a:r>
                        <a:rPr lang="zh-TW" altLang="en-US" sz="1800" dirty="0">
                          <a:solidFill>
                            <a:schemeClr val="tx1"/>
                          </a:solidFill>
                        </a:rPr>
                        <a:t>女性</a:t>
                      </a:r>
                    </a:p>
                  </a:txBody>
                  <a:tcPr anchor="ctr"/>
                </a:tc>
                <a:tc>
                  <a:txBody>
                    <a:bodyPr/>
                    <a:lstStyle/>
                    <a:p>
                      <a:pPr algn="ctr"/>
                      <a:r>
                        <a:rPr lang="en-US" altLang="zh-TW" sz="1800" dirty="0">
                          <a:solidFill>
                            <a:schemeClr val="tx1"/>
                          </a:solidFill>
                        </a:rPr>
                        <a:t>M=5.65</a:t>
                      </a:r>
                      <a:r>
                        <a:rPr lang="zh-TW" altLang="en-US" sz="1800" dirty="0">
                          <a:solidFill>
                            <a:schemeClr val="tx1"/>
                          </a:solidFill>
                        </a:rPr>
                        <a:t> </a:t>
                      </a:r>
                      <a:r>
                        <a:rPr lang="en-US" altLang="zh-TW" sz="1800" dirty="0">
                          <a:solidFill>
                            <a:schemeClr val="tx1"/>
                          </a:solidFill>
                        </a:rPr>
                        <a:t>SD=0.035</a:t>
                      </a:r>
                      <a:endParaRPr lang="zh-TW" altLang="en-US" sz="1800" dirty="0">
                        <a:solidFill>
                          <a:schemeClr val="tx1"/>
                        </a:solidFill>
                      </a:endParaRPr>
                    </a:p>
                  </a:txBody>
                  <a:tcPr anchor="ctr"/>
                </a:tc>
                <a:extLst>
                  <a:ext uri="{0D108BD9-81ED-4DB2-BD59-A6C34878D82A}">
                    <a16:rowId xmlns:a16="http://schemas.microsoft.com/office/drawing/2014/main" val="879673206"/>
                  </a:ext>
                </a:extLst>
              </a:tr>
            </a:tbl>
          </a:graphicData>
        </a:graphic>
      </p:graphicFrame>
      <p:pic>
        <p:nvPicPr>
          <p:cNvPr id="7" name="圖片 6">
            <a:extLst>
              <a:ext uri="{FF2B5EF4-FFF2-40B4-BE49-F238E27FC236}">
                <a16:creationId xmlns:a16="http://schemas.microsoft.com/office/drawing/2014/main" id="{18299BD1-100A-6B7A-44F8-3260E49840E4}"/>
              </a:ext>
            </a:extLst>
          </p:cNvPr>
          <p:cNvPicPr>
            <a:picLocks noChangeAspect="1"/>
          </p:cNvPicPr>
          <p:nvPr/>
        </p:nvPicPr>
        <p:blipFill>
          <a:blip r:embed="rId2"/>
          <a:stretch>
            <a:fillRect/>
          </a:stretch>
        </p:blipFill>
        <p:spPr>
          <a:xfrm>
            <a:off x="821356" y="2959769"/>
            <a:ext cx="6564575" cy="2435246"/>
          </a:xfrm>
          <a:prstGeom prst="rect">
            <a:avLst/>
          </a:prstGeom>
        </p:spPr>
      </p:pic>
    </p:spTree>
    <p:extLst>
      <p:ext uri="{BB962C8B-B14F-4D97-AF65-F5344CB8AC3E}">
        <p14:creationId xmlns:p14="http://schemas.microsoft.com/office/powerpoint/2010/main" val="1370162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A313E5-0032-AFF8-A9A2-9F4CB8C7F084}"/>
              </a:ext>
            </a:extLst>
          </p:cNvPr>
          <p:cNvSpPr txBox="1">
            <a:spLocks/>
          </p:cNvSpPr>
          <p:nvPr/>
        </p:nvSpPr>
        <p:spPr>
          <a:xfrm>
            <a:off x="362551" y="0"/>
            <a:ext cx="11466897" cy="812800"/>
          </a:xfrm>
          <a:prstGeom prst="rect">
            <a:avLst/>
          </a:prstGeom>
        </p:spPr>
        <p:txBody>
          <a:bodyPr>
            <a:normAutofit fontScale="82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5000"/>
              </a:lnSpc>
              <a:spcBef>
                <a:spcPts val="300"/>
              </a:spcBef>
              <a:spcAft>
                <a:spcPts val="300"/>
              </a:spcAft>
            </a:pPr>
            <a:r>
              <a:rPr lang="en-US" altLang="zh-TW" sz="2800" b="1"/>
              <a:t>To Walk or Not to Walk: Crowdsourced Assessment of External Vehicle-to-Pedestrian Displays</a:t>
            </a:r>
            <a:endParaRPr lang="zh-TW" altLang="en-US" sz="2800" b="1" dirty="0"/>
          </a:p>
        </p:txBody>
      </p:sp>
      <p:grpSp>
        <p:nvGrpSpPr>
          <p:cNvPr id="5" name="群組 4">
            <a:extLst>
              <a:ext uri="{FF2B5EF4-FFF2-40B4-BE49-F238E27FC236}">
                <a16:creationId xmlns:a16="http://schemas.microsoft.com/office/drawing/2014/main" id="{B7480288-1903-A020-4980-716311FEF156}"/>
              </a:ext>
            </a:extLst>
          </p:cNvPr>
          <p:cNvGrpSpPr/>
          <p:nvPr/>
        </p:nvGrpSpPr>
        <p:grpSpPr>
          <a:xfrm>
            <a:off x="1743120" y="565925"/>
            <a:ext cx="8705757" cy="6095256"/>
            <a:chOff x="3302024" y="581967"/>
            <a:chExt cx="8705757" cy="6095256"/>
          </a:xfrm>
        </p:grpSpPr>
        <p:pic>
          <p:nvPicPr>
            <p:cNvPr id="4" name="圖片 3">
              <a:extLst>
                <a:ext uri="{FF2B5EF4-FFF2-40B4-BE49-F238E27FC236}">
                  <a16:creationId xmlns:a16="http://schemas.microsoft.com/office/drawing/2014/main" id="{29ACDC5E-84DC-A1F6-F30E-8ECD644CBA54}"/>
                </a:ext>
              </a:extLst>
            </p:cNvPr>
            <p:cNvPicPr>
              <a:picLocks noChangeAspect="1"/>
            </p:cNvPicPr>
            <p:nvPr/>
          </p:nvPicPr>
          <p:blipFill>
            <a:blip r:embed="rId3"/>
            <a:stretch>
              <a:fillRect/>
            </a:stretch>
          </p:blipFill>
          <p:spPr>
            <a:xfrm>
              <a:off x="3302024" y="961656"/>
              <a:ext cx="8705757" cy="5715567"/>
            </a:xfrm>
            <a:prstGeom prst="rect">
              <a:avLst/>
            </a:prstGeom>
          </p:spPr>
        </p:pic>
        <p:sp>
          <p:nvSpPr>
            <p:cNvPr id="11" name="文字方塊 10">
              <a:extLst>
                <a:ext uri="{FF2B5EF4-FFF2-40B4-BE49-F238E27FC236}">
                  <a16:creationId xmlns:a16="http://schemas.microsoft.com/office/drawing/2014/main" id="{8847B5A2-D027-3BDE-7BA7-24497E0940C7}"/>
                </a:ext>
              </a:extLst>
            </p:cNvPr>
            <p:cNvSpPr txBox="1"/>
            <p:nvPr/>
          </p:nvSpPr>
          <p:spPr>
            <a:xfrm>
              <a:off x="7033729" y="581967"/>
              <a:ext cx="1478113" cy="461665"/>
            </a:xfrm>
            <a:prstGeom prst="rect">
              <a:avLst/>
            </a:prstGeom>
            <a:noFill/>
          </p:spPr>
          <p:txBody>
            <a:bodyPr wrap="square" rtlCol="0">
              <a:spAutoFit/>
            </a:bodyPr>
            <a:lstStyle/>
            <a:p>
              <a:r>
                <a:rPr lang="en-US" altLang="zh-TW" sz="2400" dirty="0"/>
                <a:t>30</a:t>
              </a:r>
              <a:r>
                <a:rPr lang="zh-TW" altLang="en-US" sz="2400" dirty="0"/>
                <a:t>種設計</a:t>
              </a:r>
            </a:p>
          </p:txBody>
        </p:sp>
      </p:grpSp>
    </p:spTree>
    <p:extLst>
      <p:ext uri="{BB962C8B-B14F-4D97-AF65-F5344CB8AC3E}">
        <p14:creationId xmlns:p14="http://schemas.microsoft.com/office/powerpoint/2010/main" val="18988960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dirty="0"/>
              <a:t>穿越前等待時間</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年齡對等待時間有顯著影響</a:t>
            </a:r>
            <a:r>
              <a:rPr lang="en-US" altLang="zh-TW" dirty="0"/>
              <a:t>(F(2,</a:t>
            </a:r>
            <a:r>
              <a:rPr lang="zh-TW" altLang="en-US" dirty="0"/>
              <a:t> </a:t>
            </a:r>
            <a:r>
              <a:rPr lang="en-US" altLang="zh-TW" dirty="0"/>
              <a:t>432)=11.20, p&lt;0.0001)</a:t>
            </a:r>
          </a:p>
          <a:p>
            <a:pPr marL="0" indent="0">
              <a:lnSpc>
                <a:spcPct val="125000"/>
              </a:lnSpc>
              <a:spcBef>
                <a:spcPts val="300"/>
              </a:spcBef>
              <a:spcAft>
                <a:spcPts val="300"/>
              </a:spcAft>
              <a:buNone/>
            </a:pPr>
            <a:r>
              <a:rPr lang="zh-TW" altLang="en-US" dirty="0"/>
              <a:t>→與其他兩個群族相比，</a:t>
            </a:r>
            <a:r>
              <a:rPr lang="en-US" altLang="zh-TW" dirty="0"/>
              <a:t>40</a:t>
            </a:r>
            <a:r>
              <a:rPr lang="zh-TW" altLang="en-US" dirty="0"/>
              <a:t>歲以上的族群等待時間需要較長的等待時間</a:t>
            </a:r>
          </a:p>
        </p:txBody>
      </p:sp>
      <p:sp>
        <p:nvSpPr>
          <p:cNvPr id="4" name="投影片編號版面配置區 3">
            <a:extLst>
              <a:ext uri="{FF2B5EF4-FFF2-40B4-BE49-F238E27FC236}">
                <a16:creationId xmlns:a16="http://schemas.microsoft.com/office/drawing/2014/main" id="{28184E39-90A7-DCA5-F351-A15D562FD8DF}"/>
              </a:ext>
            </a:extLst>
          </p:cNvPr>
          <p:cNvSpPr>
            <a:spLocks noGrp="1"/>
          </p:cNvSpPr>
          <p:nvPr>
            <p:ph type="sldNum" sz="quarter" idx="12"/>
          </p:nvPr>
        </p:nvSpPr>
        <p:spPr/>
        <p:txBody>
          <a:bodyPr/>
          <a:lstStyle/>
          <a:p>
            <a:fld id="{ADB9A16C-9DC4-47BC-86C3-85660D3CFFBD}" type="slidenum">
              <a:rPr lang="zh-TW" altLang="en-US" smtClean="0"/>
              <a:t>50</a:t>
            </a:fld>
            <a:endParaRPr lang="zh-TW" altLang="en-US"/>
          </a:p>
        </p:txBody>
      </p:sp>
      <p:graphicFrame>
        <p:nvGraphicFramePr>
          <p:cNvPr id="8" name="表格 7">
            <a:extLst>
              <a:ext uri="{FF2B5EF4-FFF2-40B4-BE49-F238E27FC236}">
                <a16:creationId xmlns:a16="http://schemas.microsoft.com/office/drawing/2014/main" id="{A0E0DF88-EFAC-54A8-6BA1-DB3C242CA0D8}"/>
              </a:ext>
            </a:extLst>
          </p:cNvPr>
          <p:cNvGraphicFramePr>
            <a:graphicFrameLocks noGrp="1"/>
          </p:cNvGraphicFramePr>
          <p:nvPr/>
        </p:nvGraphicFramePr>
        <p:xfrm>
          <a:off x="7832917" y="3115566"/>
          <a:ext cx="3322763" cy="1966014"/>
        </p:xfrm>
        <a:graphic>
          <a:graphicData uri="http://schemas.openxmlformats.org/drawingml/2006/table">
            <a:tbl>
              <a:tblPr firstRow="1" bandRow="1">
                <a:tableStyleId>{5C22544A-7EE6-4342-B048-85BDC9FD1C3A}</a:tableStyleId>
              </a:tblPr>
              <a:tblGrid>
                <a:gridCol w="1368195">
                  <a:extLst>
                    <a:ext uri="{9D8B030D-6E8A-4147-A177-3AD203B41FA5}">
                      <a16:colId xmlns:a16="http://schemas.microsoft.com/office/drawing/2014/main" val="613040668"/>
                    </a:ext>
                  </a:extLst>
                </a:gridCol>
                <a:gridCol w="1954568">
                  <a:extLst>
                    <a:ext uri="{9D8B030D-6E8A-4147-A177-3AD203B41FA5}">
                      <a16:colId xmlns:a16="http://schemas.microsoft.com/office/drawing/2014/main" val="318083508"/>
                    </a:ext>
                  </a:extLst>
                </a:gridCol>
              </a:tblGrid>
              <a:tr h="517956">
                <a:tc>
                  <a:txBody>
                    <a:bodyPr/>
                    <a:lstStyle/>
                    <a:p>
                      <a:pPr algn="ctr"/>
                      <a:r>
                        <a:rPr lang="zh-TW" altLang="en-US" sz="2400" dirty="0">
                          <a:solidFill>
                            <a:schemeClr val="tx1"/>
                          </a:solidFill>
                        </a:rPr>
                        <a:t>年齡</a:t>
                      </a:r>
                    </a:p>
                  </a:txBody>
                  <a:tcPr anchor="ctr"/>
                </a:tc>
                <a:tc>
                  <a:txBody>
                    <a:bodyPr/>
                    <a:lstStyle/>
                    <a:p>
                      <a:pPr algn="ctr"/>
                      <a:r>
                        <a:rPr lang="zh-TW" altLang="en-US" sz="2400" dirty="0">
                          <a:solidFill>
                            <a:schemeClr val="tx1"/>
                          </a:solidFill>
                        </a:rPr>
                        <a:t>等待時間</a:t>
                      </a:r>
                    </a:p>
                  </a:txBody>
                  <a:tcPr anchor="ctr"/>
                </a:tc>
                <a:extLst>
                  <a:ext uri="{0D108BD9-81ED-4DB2-BD59-A6C34878D82A}">
                    <a16:rowId xmlns:a16="http://schemas.microsoft.com/office/drawing/2014/main" val="2498389551"/>
                  </a:ext>
                </a:extLst>
              </a:tr>
              <a:tr h="482686">
                <a:tc>
                  <a:txBody>
                    <a:bodyPr/>
                    <a:lstStyle/>
                    <a:p>
                      <a:pPr algn="ctr"/>
                      <a:r>
                        <a:rPr lang="en-US" altLang="zh-TW" sz="1800" dirty="0">
                          <a:solidFill>
                            <a:schemeClr val="tx1"/>
                          </a:solidFill>
                        </a:rPr>
                        <a:t>18-30</a:t>
                      </a:r>
                      <a:endParaRPr lang="zh-TW" altLang="en-US" sz="1800" dirty="0">
                        <a:solidFill>
                          <a:schemeClr val="tx1"/>
                        </a:solidFill>
                      </a:endParaRPr>
                    </a:p>
                  </a:txBody>
                  <a:tcPr anchor="ctr"/>
                </a:tc>
                <a:tc>
                  <a:txBody>
                    <a:bodyPr/>
                    <a:lstStyle/>
                    <a:p>
                      <a:pPr algn="ctr"/>
                      <a:r>
                        <a:rPr lang="en-US" altLang="zh-TW" sz="1800" dirty="0">
                          <a:solidFill>
                            <a:schemeClr val="tx1"/>
                          </a:solidFill>
                        </a:rPr>
                        <a:t>M=2.62</a:t>
                      </a:r>
                      <a:r>
                        <a:rPr lang="zh-TW" altLang="en-US" sz="1800" dirty="0">
                          <a:solidFill>
                            <a:schemeClr val="tx1"/>
                          </a:solidFill>
                        </a:rPr>
                        <a:t> </a:t>
                      </a:r>
                      <a:r>
                        <a:rPr lang="en-US" altLang="zh-TW" sz="1800" dirty="0">
                          <a:solidFill>
                            <a:schemeClr val="tx1"/>
                          </a:solidFill>
                        </a:rPr>
                        <a:t>SD=0.77</a:t>
                      </a:r>
                      <a:endParaRPr lang="zh-TW" altLang="en-US" sz="1800" dirty="0">
                        <a:solidFill>
                          <a:schemeClr val="tx1"/>
                        </a:solidFill>
                      </a:endParaRPr>
                    </a:p>
                  </a:txBody>
                  <a:tcPr anchor="ctr"/>
                </a:tc>
                <a:extLst>
                  <a:ext uri="{0D108BD9-81ED-4DB2-BD59-A6C34878D82A}">
                    <a16:rowId xmlns:a16="http://schemas.microsoft.com/office/drawing/2014/main" val="3380586144"/>
                  </a:ext>
                </a:extLst>
              </a:tr>
              <a:tr h="482686">
                <a:tc>
                  <a:txBody>
                    <a:bodyPr/>
                    <a:lstStyle/>
                    <a:p>
                      <a:pPr algn="ctr"/>
                      <a:r>
                        <a:rPr lang="en-US" altLang="zh-TW" sz="1800" dirty="0">
                          <a:solidFill>
                            <a:schemeClr val="tx1"/>
                          </a:solidFill>
                        </a:rPr>
                        <a:t>31-40</a:t>
                      </a:r>
                      <a:endParaRPr lang="zh-TW" altLang="en-US" sz="1800" dirty="0">
                        <a:solidFill>
                          <a:schemeClr val="tx1"/>
                        </a:solidFill>
                      </a:endParaRPr>
                    </a:p>
                  </a:txBody>
                  <a:tcPr anchor="ctr"/>
                </a:tc>
                <a:tc>
                  <a:txBody>
                    <a:bodyPr/>
                    <a:lstStyle/>
                    <a:p>
                      <a:pPr algn="ctr"/>
                      <a:r>
                        <a:rPr lang="en-US" altLang="zh-TW" sz="1800" dirty="0">
                          <a:solidFill>
                            <a:schemeClr val="tx1"/>
                          </a:solidFill>
                        </a:rPr>
                        <a:t>M=2.9</a:t>
                      </a:r>
                      <a:r>
                        <a:rPr lang="zh-TW" altLang="en-US" sz="1800" dirty="0">
                          <a:solidFill>
                            <a:schemeClr val="tx1"/>
                          </a:solidFill>
                        </a:rPr>
                        <a:t> </a:t>
                      </a:r>
                      <a:r>
                        <a:rPr lang="en-US" altLang="zh-TW" sz="1800" dirty="0">
                          <a:solidFill>
                            <a:schemeClr val="tx1"/>
                          </a:solidFill>
                        </a:rPr>
                        <a:t>SD=1.6</a:t>
                      </a:r>
                      <a:endParaRPr lang="zh-TW" altLang="en-US" sz="1800" dirty="0">
                        <a:solidFill>
                          <a:schemeClr val="tx1"/>
                        </a:solidFill>
                      </a:endParaRPr>
                    </a:p>
                  </a:txBody>
                  <a:tcPr anchor="ctr"/>
                </a:tc>
                <a:extLst>
                  <a:ext uri="{0D108BD9-81ED-4DB2-BD59-A6C34878D82A}">
                    <a16:rowId xmlns:a16="http://schemas.microsoft.com/office/drawing/2014/main" val="879673206"/>
                  </a:ext>
                </a:extLst>
              </a:tr>
              <a:tr h="482686">
                <a:tc>
                  <a:txBody>
                    <a:bodyPr/>
                    <a:lstStyle/>
                    <a:p>
                      <a:pPr algn="ctr"/>
                      <a:r>
                        <a:rPr lang="en-US" altLang="zh-TW" sz="1800" dirty="0">
                          <a:solidFill>
                            <a:schemeClr val="tx1"/>
                          </a:solidFill>
                        </a:rPr>
                        <a:t>40+</a:t>
                      </a:r>
                      <a:endParaRPr lang="zh-TW" altLang="en-US" sz="1800" dirty="0">
                        <a:solidFill>
                          <a:schemeClr val="tx1"/>
                        </a:solidFill>
                      </a:endParaRPr>
                    </a:p>
                  </a:txBody>
                  <a:tcPr anchor="ctr"/>
                </a:tc>
                <a:tc>
                  <a:txBody>
                    <a:bodyPr/>
                    <a:lstStyle/>
                    <a:p>
                      <a:pPr algn="ctr"/>
                      <a:r>
                        <a:rPr lang="en-US" altLang="zh-TW" sz="1800" dirty="0">
                          <a:solidFill>
                            <a:schemeClr val="tx1"/>
                          </a:solidFill>
                        </a:rPr>
                        <a:t>M=5.89</a:t>
                      </a:r>
                      <a:r>
                        <a:rPr lang="zh-TW" altLang="en-US" sz="1800" dirty="0">
                          <a:solidFill>
                            <a:schemeClr val="tx1"/>
                          </a:solidFill>
                        </a:rPr>
                        <a:t> </a:t>
                      </a:r>
                      <a:r>
                        <a:rPr lang="en-US" altLang="zh-TW" sz="1800" dirty="0">
                          <a:solidFill>
                            <a:schemeClr val="tx1"/>
                          </a:solidFill>
                        </a:rPr>
                        <a:t>SD=0.79</a:t>
                      </a:r>
                      <a:endParaRPr lang="zh-TW" altLang="en-US" sz="1800" dirty="0">
                        <a:solidFill>
                          <a:schemeClr val="tx1"/>
                        </a:solidFill>
                      </a:endParaRPr>
                    </a:p>
                  </a:txBody>
                  <a:tcPr anchor="ctr"/>
                </a:tc>
                <a:extLst>
                  <a:ext uri="{0D108BD9-81ED-4DB2-BD59-A6C34878D82A}">
                    <a16:rowId xmlns:a16="http://schemas.microsoft.com/office/drawing/2014/main" val="1212020858"/>
                  </a:ext>
                </a:extLst>
              </a:tr>
            </a:tbl>
          </a:graphicData>
        </a:graphic>
      </p:graphicFrame>
      <p:grpSp>
        <p:nvGrpSpPr>
          <p:cNvPr id="10" name="群組 9">
            <a:extLst>
              <a:ext uri="{FF2B5EF4-FFF2-40B4-BE49-F238E27FC236}">
                <a16:creationId xmlns:a16="http://schemas.microsoft.com/office/drawing/2014/main" id="{57F41D8A-B4C0-AA73-C49B-718AC7ABE6FD}"/>
              </a:ext>
            </a:extLst>
          </p:cNvPr>
          <p:cNvGrpSpPr/>
          <p:nvPr/>
        </p:nvGrpSpPr>
        <p:grpSpPr>
          <a:xfrm>
            <a:off x="821356" y="2959769"/>
            <a:ext cx="6564575" cy="2841951"/>
            <a:chOff x="821356" y="2959769"/>
            <a:chExt cx="6564575" cy="2841951"/>
          </a:xfrm>
        </p:grpSpPr>
        <p:pic>
          <p:nvPicPr>
            <p:cNvPr id="7" name="圖片 6">
              <a:extLst>
                <a:ext uri="{FF2B5EF4-FFF2-40B4-BE49-F238E27FC236}">
                  <a16:creationId xmlns:a16="http://schemas.microsoft.com/office/drawing/2014/main" id="{18299BD1-100A-6B7A-44F8-3260E49840E4}"/>
                </a:ext>
              </a:extLst>
            </p:cNvPr>
            <p:cNvPicPr>
              <a:picLocks noChangeAspect="1"/>
            </p:cNvPicPr>
            <p:nvPr/>
          </p:nvPicPr>
          <p:blipFill>
            <a:blip r:embed="rId2"/>
            <a:stretch>
              <a:fillRect/>
            </a:stretch>
          </p:blipFill>
          <p:spPr>
            <a:xfrm>
              <a:off x="821356" y="2959769"/>
              <a:ext cx="6564575" cy="2435246"/>
            </a:xfrm>
            <a:prstGeom prst="rect">
              <a:avLst/>
            </a:prstGeom>
          </p:spPr>
        </p:pic>
        <p:pic>
          <p:nvPicPr>
            <p:cNvPr id="9" name="圖片 8">
              <a:extLst>
                <a:ext uri="{FF2B5EF4-FFF2-40B4-BE49-F238E27FC236}">
                  <a16:creationId xmlns:a16="http://schemas.microsoft.com/office/drawing/2014/main" id="{14AF5BA9-450B-0862-F0B2-02EDABA846A7}"/>
                </a:ext>
              </a:extLst>
            </p:cNvPr>
            <p:cNvPicPr>
              <a:picLocks noChangeAspect="1"/>
            </p:cNvPicPr>
            <p:nvPr/>
          </p:nvPicPr>
          <p:blipFill rotWithShape="1">
            <a:blip r:embed="rId3"/>
            <a:srcRect l="1388"/>
            <a:stretch/>
          </p:blipFill>
          <p:spPr>
            <a:xfrm>
              <a:off x="821356" y="4060208"/>
              <a:ext cx="6564575" cy="1741512"/>
            </a:xfrm>
            <a:prstGeom prst="rect">
              <a:avLst/>
            </a:prstGeom>
          </p:spPr>
        </p:pic>
      </p:grpSp>
    </p:spTree>
    <p:extLst>
      <p:ext uri="{BB962C8B-B14F-4D97-AF65-F5344CB8AC3E}">
        <p14:creationId xmlns:p14="http://schemas.microsoft.com/office/powerpoint/2010/main" val="38123420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dirty="0"/>
              <a:t>穿越時間</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性別對等待時間有顯著影響</a:t>
            </a:r>
            <a:r>
              <a:rPr lang="en-US" altLang="zh-TW" dirty="0"/>
              <a:t>(F(1,</a:t>
            </a:r>
            <a:r>
              <a:rPr lang="zh-TW" altLang="en-US" dirty="0"/>
              <a:t> </a:t>
            </a:r>
            <a:r>
              <a:rPr lang="en-US" altLang="zh-TW" dirty="0"/>
              <a:t>448)=5.44, p=0.0201)</a:t>
            </a:r>
          </a:p>
          <a:p>
            <a:pPr marL="0" indent="0">
              <a:lnSpc>
                <a:spcPct val="125000"/>
              </a:lnSpc>
              <a:spcBef>
                <a:spcPts val="300"/>
              </a:spcBef>
              <a:spcAft>
                <a:spcPts val="300"/>
              </a:spcAft>
              <a:buNone/>
            </a:pPr>
            <a:r>
              <a:rPr lang="zh-TW" altLang="en-US" dirty="0"/>
              <a:t>→男性比女性需要更長的穿越時間</a:t>
            </a:r>
          </a:p>
        </p:txBody>
      </p:sp>
      <p:sp>
        <p:nvSpPr>
          <p:cNvPr id="4" name="投影片編號版面配置區 3">
            <a:extLst>
              <a:ext uri="{FF2B5EF4-FFF2-40B4-BE49-F238E27FC236}">
                <a16:creationId xmlns:a16="http://schemas.microsoft.com/office/drawing/2014/main" id="{28184E39-90A7-DCA5-F351-A15D562FD8DF}"/>
              </a:ext>
            </a:extLst>
          </p:cNvPr>
          <p:cNvSpPr>
            <a:spLocks noGrp="1"/>
          </p:cNvSpPr>
          <p:nvPr>
            <p:ph type="sldNum" sz="quarter" idx="12"/>
          </p:nvPr>
        </p:nvSpPr>
        <p:spPr/>
        <p:txBody>
          <a:bodyPr/>
          <a:lstStyle/>
          <a:p>
            <a:fld id="{ADB9A16C-9DC4-47BC-86C3-85660D3CFFBD}" type="slidenum">
              <a:rPr lang="zh-TW" altLang="en-US" smtClean="0"/>
              <a:t>51</a:t>
            </a:fld>
            <a:endParaRPr lang="zh-TW" altLang="en-US"/>
          </a:p>
        </p:txBody>
      </p:sp>
      <p:pic>
        <p:nvPicPr>
          <p:cNvPr id="5" name="圖片 4">
            <a:extLst>
              <a:ext uri="{FF2B5EF4-FFF2-40B4-BE49-F238E27FC236}">
                <a16:creationId xmlns:a16="http://schemas.microsoft.com/office/drawing/2014/main" id="{BD050FF1-1121-9DCB-62BA-5DE98D8F1AD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8480" y="3130632"/>
            <a:ext cx="7102415" cy="2403894"/>
          </a:xfrm>
          <a:prstGeom prst="rect">
            <a:avLst/>
          </a:prstGeom>
        </p:spPr>
      </p:pic>
      <p:graphicFrame>
        <p:nvGraphicFramePr>
          <p:cNvPr id="6" name="表格 5">
            <a:extLst>
              <a:ext uri="{FF2B5EF4-FFF2-40B4-BE49-F238E27FC236}">
                <a16:creationId xmlns:a16="http://schemas.microsoft.com/office/drawing/2014/main" id="{DA55CC0C-0CF5-3235-7278-5262B1DE40EC}"/>
              </a:ext>
            </a:extLst>
          </p:cNvPr>
          <p:cNvGraphicFramePr>
            <a:graphicFrameLocks noGrp="1"/>
          </p:cNvGraphicFramePr>
          <p:nvPr/>
        </p:nvGraphicFramePr>
        <p:xfrm>
          <a:off x="8088868" y="3142462"/>
          <a:ext cx="3623180" cy="2069859"/>
        </p:xfrm>
        <a:graphic>
          <a:graphicData uri="http://schemas.openxmlformats.org/drawingml/2006/table">
            <a:tbl>
              <a:tblPr firstRow="1" bandRow="1">
                <a:tableStyleId>{5C22544A-7EE6-4342-B048-85BDC9FD1C3A}</a:tableStyleId>
              </a:tblPr>
              <a:tblGrid>
                <a:gridCol w="1491897">
                  <a:extLst>
                    <a:ext uri="{9D8B030D-6E8A-4147-A177-3AD203B41FA5}">
                      <a16:colId xmlns:a16="http://schemas.microsoft.com/office/drawing/2014/main" val="613040668"/>
                    </a:ext>
                  </a:extLst>
                </a:gridCol>
                <a:gridCol w="2131283">
                  <a:extLst>
                    <a:ext uri="{9D8B030D-6E8A-4147-A177-3AD203B41FA5}">
                      <a16:colId xmlns:a16="http://schemas.microsoft.com/office/drawing/2014/main" val="318083508"/>
                    </a:ext>
                  </a:extLst>
                </a:gridCol>
              </a:tblGrid>
              <a:tr h="689953">
                <a:tc>
                  <a:txBody>
                    <a:bodyPr/>
                    <a:lstStyle/>
                    <a:p>
                      <a:pPr algn="ctr"/>
                      <a:r>
                        <a:rPr lang="zh-TW" altLang="en-US" sz="2400" dirty="0">
                          <a:solidFill>
                            <a:schemeClr val="tx1"/>
                          </a:solidFill>
                        </a:rPr>
                        <a:t>性別</a:t>
                      </a:r>
                    </a:p>
                  </a:txBody>
                  <a:tcPr anchor="ctr"/>
                </a:tc>
                <a:tc>
                  <a:txBody>
                    <a:bodyPr/>
                    <a:lstStyle/>
                    <a:p>
                      <a:pPr algn="ctr"/>
                      <a:r>
                        <a:rPr lang="zh-TW" altLang="en-US" sz="2400" dirty="0">
                          <a:solidFill>
                            <a:schemeClr val="tx1"/>
                          </a:solidFill>
                        </a:rPr>
                        <a:t>等待時間</a:t>
                      </a:r>
                    </a:p>
                  </a:txBody>
                  <a:tcPr anchor="ctr"/>
                </a:tc>
                <a:extLst>
                  <a:ext uri="{0D108BD9-81ED-4DB2-BD59-A6C34878D82A}">
                    <a16:rowId xmlns:a16="http://schemas.microsoft.com/office/drawing/2014/main" val="2498389551"/>
                  </a:ext>
                </a:extLst>
              </a:tr>
              <a:tr h="689953">
                <a:tc>
                  <a:txBody>
                    <a:bodyPr/>
                    <a:lstStyle/>
                    <a:p>
                      <a:pPr algn="ctr"/>
                      <a:r>
                        <a:rPr lang="zh-TW" altLang="en-US" sz="1800" dirty="0">
                          <a:solidFill>
                            <a:schemeClr val="tx1"/>
                          </a:solidFill>
                        </a:rPr>
                        <a:t>男性</a:t>
                      </a:r>
                    </a:p>
                  </a:txBody>
                  <a:tcPr anchor="ctr"/>
                </a:tc>
                <a:tc>
                  <a:txBody>
                    <a:bodyPr/>
                    <a:lstStyle/>
                    <a:p>
                      <a:pPr algn="ctr"/>
                      <a:r>
                        <a:rPr lang="en-US" altLang="zh-TW" sz="1800" dirty="0">
                          <a:solidFill>
                            <a:schemeClr val="tx1"/>
                          </a:solidFill>
                        </a:rPr>
                        <a:t>M=3.12</a:t>
                      </a:r>
                      <a:r>
                        <a:rPr lang="zh-TW" altLang="en-US" sz="1800" dirty="0">
                          <a:solidFill>
                            <a:schemeClr val="tx1"/>
                          </a:solidFill>
                        </a:rPr>
                        <a:t> </a:t>
                      </a:r>
                      <a:r>
                        <a:rPr lang="en-US" altLang="zh-TW" sz="1800" dirty="0">
                          <a:solidFill>
                            <a:schemeClr val="tx1"/>
                          </a:solidFill>
                        </a:rPr>
                        <a:t>SD=0.095</a:t>
                      </a:r>
                      <a:endParaRPr lang="zh-TW" altLang="en-US" sz="1800" dirty="0">
                        <a:solidFill>
                          <a:schemeClr val="tx1"/>
                        </a:solidFill>
                      </a:endParaRPr>
                    </a:p>
                  </a:txBody>
                  <a:tcPr anchor="ctr"/>
                </a:tc>
                <a:extLst>
                  <a:ext uri="{0D108BD9-81ED-4DB2-BD59-A6C34878D82A}">
                    <a16:rowId xmlns:a16="http://schemas.microsoft.com/office/drawing/2014/main" val="3380586144"/>
                  </a:ext>
                </a:extLst>
              </a:tr>
              <a:tr h="689953">
                <a:tc>
                  <a:txBody>
                    <a:bodyPr/>
                    <a:lstStyle/>
                    <a:p>
                      <a:pPr algn="ctr"/>
                      <a:r>
                        <a:rPr lang="zh-TW" altLang="en-US" sz="1800" dirty="0">
                          <a:solidFill>
                            <a:schemeClr val="tx1"/>
                          </a:solidFill>
                        </a:rPr>
                        <a:t>女性</a:t>
                      </a:r>
                    </a:p>
                  </a:txBody>
                  <a:tcPr anchor="ctr"/>
                </a:tc>
                <a:tc>
                  <a:txBody>
                    <a:bodyPr/>
                    <a:lstStyle/>
                    <a:p>
                      <a:pPr algn="ctr"/>
                      <a:r>
                        <a:rPr lang="en-US" altLang="zh-TW" sz="1800" dirty="0">
                          <a:solidFill>
                            <a:schemeClr val="tx1"/>
                          </a:solidFill>
                        </a:rPr>
                        <a:t>M=2.94</a:t>
                      </a:r>
                      <a:r>
                        <a:rPr lang="zh-TW" altLang="en-US" sz="1800" dirty="0">
                          <a:solidFill>
                            <a:schemeClr val="tx1"/>
                          </a:solidFill>
                        </a:rPr>
                        <a:t> </a:t>
                      </a:r>
                      <a:r>
                        <a:rPr lang="en-US" altLang="zh-TW" sz="1800" dirty="0">
                          <a:solidFill>
                            <a:schemeClr val="tx1"/>
                          </a:solidFill>
                        </a:rPr>
                        <a:t>SD=0.15</a:t>
                      </a:r>
                      <a:endParaRPr lang="zh-TW" altLang="en-US" sz="1800" dirty="0">
                        <a:solidFill>
                          <a:schemeClr val="tx1"/>
                        </a:solidFill>
                      </a:endParaRPr>
                    </a:p>
                  </a:txBody>
                  <a:tcPr anchor="ctr"/>
                </a:tc>
                <a:extLst>
                  <a:ext uri="{0D108BD9-81ED-4DB2-BD59-A6C34878D82A}">
                    <a16:rowId xmlns:a16="http://schemas.microsoft.com/office/drawing/2014/main" val="879673206"/>
                  </a:ext>
                </a:extLst>
              </a:tr>
            </a:tbl>
          </a:graphicData>
        </a:graphic>
      </p:graphicFrame>
    </p:spTree>
    <p:extLst>
      <p:ext uri="{BB962C8B-B14F-4D97-AF65-F5344CB8AC3E}">
        <p14:creationId xmlns:p14="http://schemas.microsoft.com/office/powerpoint/2010/main" val="34697873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dirty="0"/>
              <a:t>穿越時間</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年齡對等待時間有顯著影響</a:t>
            </a:r>
            <a:r>
              <a:rPr lang="en-US" altLang="zh-TW" dirty="0"/>
              <a:t>(F(2,</a:t>
            </a:r>
            <a:r>
              <a:rPr lang="zh-TW" altLang="en-US" dirty="0"/>
              <a:t> </a:t>
            </a:r>
            <a:r>
              <a:rPr lang="en-US" altLang="zh-TW" dirty="0"/>
              <a:t>432)=6.71, p=0.0014)</a:t>
            </a:r>
          </a:p>
          <a:p>
            <a:pPr marL="0" indent="0">
              <a:lnSpc>
                <a:spcPct val="125000"/>
              </a:lnSpc>
              <a:spcBef>
                <a:spcPts val="300"/>
              </a:spcBef>
              <a:spcAft>
                <a:spcPts val="300"/>
              </a:spcAft>
              <a:buNone/>
            </a:pPr>
            <a:r>
              <a:rPr lang="zh-TW" altLang="en-US" dirty="0"/>
              <a:t>→</a:t>
            </a:r>
            <a:r>
              <a:rPr lang="en-US" altLang="zh-TW" dirty="0"/>
              <a:t>40</a:t>
            </a:r>
            <a:r>
              <a:rPr lang="zh-TW" altLang="en-US" dirty="0"/>
              <a:t>歲以上的族群穿越時間</a:t>
            </a:r>
            <a:r>
              <a:rPr lang="en-US" altLang="zh-TW" dirty="0"/>
              <a:t>&gt;31-40</a:t>
            </a:r>
            <a:r>
              <a:rPr lang="zh-TW" altLang="en-US" dirty="0"/>
              <a:t>的族群</a:t>
            </a:r>
            <a:r>
              <a:rPr lang="en-US" altLang="zh-TW" dirty="0"/>
              <a:t>&gt;18-30</a:t>
            </a:r>
            <a:r>
              <a:rPr lang="zh-TW" altLang="en-US" dirty="0"/>
              <a:t>族群</a:t>
            </a:r>
          </a:p>
        </p:txBody>
      </p:sp>
      <p:sp>
        <p:nvSpPr>
          <p:cNvPr id="4" name="投影片編號版面配置區 3">
            <a:extLst>
              <a:ext uri="{FF2B5EF4-FFF2-40B4-BE49-F238E27FC236}">
                <a16:creationId xmlns:a16="http://schemas.microsoft.com/office/drawing/2014/main" id="{28184E39-90A7-DCA5-F351-A15D562FD8DF}"/>
              </a:ext>
            </a:extLst>
          </p:cNvPr>
          <p:cNvSpPr>
            <a:spLocks noGrp="1"/>
          </p:cNvSpPr>
          <p:nvPr>
            <p:ph type="sldNum" sz="quarter" idx="12"/>
          </p:nvPr>
        </p:nvSpPr>
        <p:spPr/>
        <p:txBody>
          <a:bodyPr/>
          <a:lstStyle/>
          <a:p>
            <a:fld id="{ADB9A16C-9DC4-47BC-86C3-85660D3CFFBD}" type="slidenum">
              <a:rPr lang="zh-TW" altLang="en-US" smtClean="0"/>
              <a:t>52</a:t>
            </a:fld>
            <a:endParaRPr lang="zh-TW" altLang="en-US"/>
          </a:p>
        </p:txBody>
      </p:sp>
      <p:graphicFrame>
        <p:nvGraphicFramePr>
          <p:cNvPr id="5" name="表格 4">
            <a:extLst>
              <a:ext uri="{FF2B5EF4-FFF2-40B4-BE49-F238E27FC236}">
                <a16:creationId xmlns:a16="http://schemas.microsoft.com/office/drawing/2014/main" id="{BEB8EAF9-CFCE-C8AD-C6F9-42A68D8A32D0}"/>
              </a:ext>
            </a:extLst>
          </p:cNvPr>
          <p:cNvGraphicFramePr>
            <a:graphicFrameLocks noGrp="1"/>
          </p:cNvGraphicFramePr>
          <p:nvPr/>
        </p:nvGraphicFramePr>
        <p:xfrm>
          <a:off x="7832917" y="3115565"/>
          <a:ext cx="3322763" cy="1905612"/>
        </p:xfrm>
        <a:graphic>
          <a:graphicData uri="http://schemas.openxmlformats.org/drawingml/2006/table">
            <a:tbl>
              <a:tblPr firstRow="1" bandRow="1">
                <a:tableStyleId>{5C22544A-7EE6-4342-B048-85BDC9FD1C3A}</a:tableStyleId>
              </a:tblPr>
              <a:tblGrid>
                <a:gridCol w="1368195">
                  <a:extLst>
                    <a:ext uri="{9D8B030D-6E8A-4147-A177-3AD203B41FA5}">
                      <a16:colId xmlns:a16="http://schemas.microsoft.com/office/drawing/2014/main" val="613040668"/>
                    </a:ext>
                  </a:extLst>
                </a:gridCol>
                <a:gridCol w="1954568">
                  <a:extLst>
                    <a:ext uri="{9D8B030D-6E8A-4147-A177-3AD203B41FA5}">
                      <a16:colId xmlns:a16="http://schemas.microsoft.com/office/drawing/2014/main" val="318083508"/>
                    </a:ext>
                  </a:extLst>
                </a:gridCol>
              </a:tblGrid>
              <a:tr h="533789">
                <a:tc>
                  <a:txBody>
                    <a:bodyPr/>
                    <a:lstStyle/>
                    <a:p>
                      <a:pPr algn="ctr"/>
                      <a:r>
                        <a:rPr lang="zh-TW" altLang="en-US" sz="2400" dirty="0">
                          <a:solidFill>
                            <a:schemeClr val="tx1"/>
                          </a:solidFill>
                        </a:rPr>
                        <a:t>年齡</a:t>
                      </a:r>
                    </a:p>
                  </a:txBody>
                  <a:tcPr anchor="ctr"/>
                </a:tc>
                <a:tc>
                  <a:txBody>
                    <a:bodyPr/>
                    <a:lstStyle/>
                    <a:p>
                      <a:pPr algn="ctr"/>
                      <a:r>
                        <a:rPr lang="zh-TW" altLang="en-US" sz="2400" dirty="0">
                          <a:solidFill>
                            <a:schemeClr val="tx1"/>
                          </a:solidFill>
                        </a:rPr>
                        <a:t>等待時間</a:t>
                      </a:r>
                    </a:p>
                  </a:txBody>
                  <a:tcPr anchor="ctr"/>
                </a:tc>
                <a:extLst>
                  <a:ext uri="{0D108BD9-81ED-4DB2-BD59-A6C34878D82A}">
                    <a16:rowId xmlns:a16="http://schemas.microsoft.com/office/drawing/2014/main" val="2498389551"/>
                  </a:ext>
                </a:extLst>
              </a:tr>
              <a:tr h="497441">
                <a:tc>
                  <a:txBody>
                    <a:bodyPr/>
                    <a:lstStyle/>
                    <a:p>
                      <a:pPr algn="ctr"/>
                      <a:r>
                        <a:rPr lang="en-US" altLang="zh-TW" sz="1800" dirty="0">
                          <a:solidFill>
                            <a:schemeClr val="tx1"/>
                          </a:solidFill>
                        </a:rPr>
                        <a:t>18-30</a:t>
                      </a:r>
                      <a:endParaRPr lang="zh-TW" altLang="en-US" sz="1800" dirty="0">
                        <a:solidFill>
                          <a:schemeClr val="tx1"/>
                        </a:solidFill>
                      </a:endParaRPr>
                    </a:p>
                  </a:txBody>
                  <a:tcPr anchor="ctr"/>
                </a:tc>
                <a:tc>
                  <a:txBody>
                    <a:bodyPr/>
                    <a:lstStyle/>
                    <a:p>
                      <a:pPr algn="ctr"/>
                      <a:r>
                        <a:rPr lang="en-US" altLang="zh-TW" sz="1800" dirty="0">
                          <a:solidFill>
                            <a:schemeClr val="tx1"/>
                          </a:solidFill>
                        </a:rPr>
                        <a:t>M=5.31</a:t>
                      </a:r>
                      <a:r>
                        <a:rPr lang="zh-TW" altLang="en-US" sz="1800" dirty="0">
                          <a:solidFill>
                            <a:schemeClr val="tx1"/>
                          </a:solidFill>
                        </a:rPr>
                        <a:t> </a:t>
                      </a:r>
                      <a:r>
                        <a:rPr lang="en-US" altLang="zh-TW" sz="1800" dirty="0">
                          <a:solidFill>
                            <a:schemeClr val="tx1"/>
                          </a:solidFill>
                        </a:rPr>
                        <a:t>SD=0.91</a:t>
                      </a:r>
                      <a:endParaRPr lang="zh-TW" altLang="en-US" sz="1800" dirty="0">
                        <a:solidFill>
                          <a:schemeClr val="tx1"/>
                        </a:solidFill>
                      </a:endParaRPr>
                    </a:p>
                  </a:txBody>
                  <a:tcPr anchor="ctr"/>
                </a:tc>
                <a:extLst>
                  <a:ext uri="{0D108BD9-81ED-4DB2-BD59-A6C34878D82A}">
                    <a16:rowId xmlns:a16="http://schemas.microsoft.com/office/drawing/2014/main" val="3380586144"/>
                  </a:ext>
                </a:extLst>
              </a:tr>
              <a:tr h="497441">
                <a:tc>
                  <a:txBody>
                    <a:bodyPr/>
                    <a:lstStyle/>
                    <a:p>
                      <a:pPr algn="ctr"/>
                      <a:r>
                        <a:rPr lang="en-US" altLang="zh-TW" sz="1800" dirty="0">
                          <a:solidFill>
                            <a:schemeClr val="tx1"/>
                          </a:solidFill>
                        </a:rPr>
                        <a:t>31-40</a:t>
                      </a:r>
                      <a:endParaRPr lang="zh-TW" altLang="en-US" sz="1800" dirty="0">
                        <a:solidFill>
                          <a:schemeClr val="tx1"/>
                        </a:solidFill>
                      </a:endParaRPr>
                    </a:p>
                  </a:txBody>
                  <a:tcPr anchor="ctr"/>
                </a:tc>
                <a:tc>
                  <a:txBody>
                    <a:bodyPr/>
                    <a:lstStyle/>
                    <a:p>
                      <a:pPr algn="ctr"/>
                      <a:r>
                        <a:rPr lang="en-US" altLang="zh-TW" sz="1800" dirty="0">
                          <a:solidFill>
                            <a:schemeClr val="tx1"/>
                          </a:solidFill>
                        </a:rPr>
                        <a:t>M=5.69</a:t>
                      </a:r>
                      <a:r>
                        <a:rPr lang="zh-TW" altLang="en-US" sz="1800" dirty="0">
                          <a:solidFill>
                            <a:schemeClr val="tx1"/>
                          </a:solidFill>
                        </a:rPr>
                        <a:t> </a:t>
                      </a:r>
                      <a:r>
                        <a:rPr lang="en-US" altLang="zh-TW" sz="1800" dirty="0">
                          <a:solidFill>
                            <a:schemeClr val="tx1"/>
                          </a:solidFill>
                        </a:rPr>
                        <a:t>SD=0.78</a:t>
                      </a:r>
                      <a:endParaRPr lang="zh-TW" altLang="en-US" sz="1800" dirty="0">
                        <a:solidFill>
                          <a:schemeClr val="tx1"/>
                        </a:solidFill>
                      </a:endParaRPr>
                    </a:p>
                  </a:txBody>
                  <a:tcPr anchor="ctr"/>
                </a:tc>
                <a:extLst>
                  <a:ext uri="{0D108BD9-81ED-4DB2-BD59-A6C34878D82A}">
                    <a16:rowId xmlns:a16="http://schemas.microsoft.com/office/drawing/2014/main" val="879673206"/>
                  </a:ext>
                </a:extLst>
              </a:tr>
              <a:tr h="376941">
                <a:tc>
                  <a:txBody>
                    <a:bodyPr/>
                    <a:lstStyle/>
                    <a:p>
                      <a:pPr algn="ctr"/>
                      <a:r>
                        <a:rPr lang="en-US" altLang="zh-TW" sz="1800" dirty="0">
                          <a:solidFill>
                            <a:schemeClr val="tx1"/>
                          </a:solidFill>
                        </a:rPr>
                        <a:t>40+</a:t>
                      </a:r>
                      <a:endParaRPr lang="zh-TW" altLang="en-US" sz="1800" dirty="0">
                        <a:solidFill>
                          <a:schemeClr val="tx1"/>
                        </a:solidFill>
                      </a:endParaRPr>
                    </a:p>
                  </a:txBody>
                  <a:tcPr anchor="ctr"/>
                </a:tc>
                <a:tc>
                  <a:txBody>
                    <a:bodyPr/>
                    <a:lstStyle/>
                    <a:p>
                      <a:pPr algn="ctr"/>
                      <a:r>
                        <a:rPr lang="en-US" altLang="zh-TW" sz="1800" dirty="0">
                          <a:solidFill>
                            <a:schemeClr val="tx1"/>
                          </a:solidFill>
                        </a:rPr>
                        <a:t>M=5.89</a:t>
                      </a:r>
                      <a:r>
                        <a:rPr lang="zh-TW" altLang="en-US" sz="1800" dirty="0">
                          <a:solidFill>
                            <a:schemeClr val="tx1"/>
                          </a:solidFill>
                        </a:rPr>
                        <a:t> </a:t>
                      </a:r>
                      <a:r>
                        <a:rPr lang="en-US" altLang="zh-TW" sz="1800" dirty="0">
                          <a:solidFill>
                            <a:schemeClr val="tx1"/>
                          </a:solidFill>
                        </a:rPr>
                        <a:t>SD=1</a:t>
                      </a:r>
                      <a:endParaRPr lang="zh-TW" altLang="en-US" sz="1800" dirty="0">
                        <a:solidFill>
                          <a:schemeClr val="tx1"/>
                        </a:solidFill>
                      </a:endParaRPr>
                    </a:p>
                  </a:txBody>
                  <a:tcPr anchor="ctr"/>
                </a:tc>
                <a:extLst>
                  <a:ext uri="{0D108BD9-81ED-4DB2-BD59-A6C34878D82A}">
                    <a16:rowId xmlns:a16="http://schemas.microsoft.com/office/drawing/2014/main" val="1212020858"/>
                  </a:ext>
                </a:extLst>
              </a:tr>
            </a:tbl>
          </a:graphicData>
        </a:graphic>
      </p:graphicFrame>
      <p:grpSp>
        <p:nvGrpSpPr>
          <p:cNvPr id="11" name="群組 10">
            <a:extLst>
              <a:ext uri="{FF2B5EF4-FFF2-40B4-BE49-F238E27FC236}">
                <a16:creationId xmlns:a16="http://schemas.microsoft.com/office/drawing/2014/main" id="{8BD099E9-7276-4102-DF3D-558987A1DA19}"/>
              </a:ext>
            </a:extLst>
          </p:cNvPr>
          <p:cNvGrpSpPr/>
          <p:nvPr/>
        </p:nvGrpSpPr>
        <p:grpSpPr>
          <a:xfrm>
            <a:off x="526870" y="2959769"/>
            <a:ext cx="6859062" cy="2841951"/>
            <a:chOff x="526870" y="2959769"/>
            <a:chExt cx="6859062" cy="2841951"/>
          </a:xfrm>
        </p:grpSpPr>
        <p:grpSp>
          <p:nvGrpSpPr>
            <p:cNvPr id="6" name="群組 5">
              <a:extLst>
                <a:ext uri="{FF2B5EF4-FFF2-40B4-BE49-F238E27FC236}">
                  <a16:creationId xmlns:a16="http://schemas.microsoft.com/office/drawing/2014/main" id="{81547435-3309-6E8F-942A-41DEB391A96A}"/>
                </a:ext>
              </a:extLst>
            </p:cNvPr>
            <p:cNvGrpSpPr/>
            <p:nvPr/>
          </p:nvGrpSpPr>
          <p:grpSpPr>
            <a:xfrm>
              <a:off x="821356" y="2959769"/>
              <a:ext cx="6564575" cy="2841951"/>
              <a:chOff x="821356" y="2959769"/>
              <a:chExt cx="6564575" cy="2841951"/>
            </a:xfrm>
          </p:grpSpPr>
          <p:pic>
            <p:nvPicPr>
              <p:cNvPr id="7" name="圖片 6">
                <a:extLst>
                  <a:ext uri="{FF2B5EF4-FFF2-40B4-BE49-F238E27FC236}">
                    <a16:creationId xmlns:a16="http://schemas.microsoft.com/office/drawing/2014/main" id="{A6AA839A-0E32-77B8-877F-0C07235C9DA3}"/>
                  </a:ext>
                </a:extLst>
              </p:cNvPr>
              <p:cNvPicPr>
                <a:picLocks noChangeAspect="1"/>
              </p:cNvPicPr>
              <p:nvPr/>
            </p:nvPicPr>
            <p:blipFill>
              <a:blip r:embed="rId2"/>
              <a:stretch>
                <a:fillRect/>
              </a:stretch>
            </p:blipFill>
            <p:spPr>
              <a:xfrm>
                <a:off x="821356" y="2959769"/>
                <a:ext cx="6564575" cy="2435246"/>
              </a:xfrm>
              <a:prstGeom prst="rect">
                <a:avLst/>
              </a:prstGeom>
            </p:spPr>
          </p:pic>
          <p:pic>
            <p:nvPicPr>
              <p:cNvPr id="8" name="圖片 7">
                <a:extLst>
                  <a:ext uri="{FF2B5EF4-FFF2-40B4-BE49-F238E27FC236}">
                    <a16:creationId xmlns:a16="http://schemas.microsoft.com/office/drawing/2014/main" id="{176AF66F-0652-DC4C-6F66-83ECF4E53573}"/>
                  </a:ext>
                </a:extLst>
              </p:cNvPr>
              <p:cNvPicPr>
                <a:picLocks noChangeAspect="1"/>
              </p:cNvPicPr>
              <p:nvPr/>
            </p:nvPicPr>
            <p:blipFill rotWithShape="1">
              <a:blip r:embed="rId3"/>
              <a:srcRect l="1388"/>
              <a:stretch/>
            </p:blipFill>
            <p:spPr>
              <a:xfrm>
                <a:off x="821356" y="4060208"/>
                <a:ext cx="6564575" cy="1741512"/>
              </a:xfrm>
              <a:prstGeom prst="rect">
                <a:avLst/>
              </a:prstGeom>
            </p:spPr>
          </p:pic>
        </p:grpSp>
        <p:pic>
          <p:nvPicPr>
            <p:cNvPr id="10" name="圖片 9">
              <a:extLst>
                <a:ext uri="{FF2B5EF4-FFF2-40B4-BE49-F238E27FC236}">
                  <a16:creationId xmlns:a16="http://schemas.microsoft.com/office/drawing/2014/main" id="{A295CA91-7622-B99E-6B11-06748EE0E3B1}"/>
                </a:ext>
              </a:extLst>
            </p:cNvPr>
            <p:cNvPicPr>
              <a:picLocks noChangeAspect="1"/>
            </p:cNvPicPr>
            <p:nvPr/>
          </p:nvPicPr>
          <p:blipFill>
            <a:blip r:embed="rId4"/>
            <a:stretch>
              <a:fillRect/>
            </a:stretch>
          </p:blipFill>
          <p:spPr>
            <a:xfrm>
              <a:off x="526870" y="4060208"/>
              <a:ext cx="6859062" cy="1741512"/>
            </a:xfrm>
            <a:prstGeom prst="rect">
              <a:avLst/>
            </a:prstGeom>
          </p:spPr>
        </p:pic>
      </p:grpSp>
    </p:spTree>
    <p:extLst>
      <p:ext uri="{BB962C8B-B14F-4D97-AF65-F5344CB8AC3E}">
        <p14:creationId xmlns:p14="http://schemas.microsoft.com/office/powerpoint/2010/main" val="35432836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dirty="0"/>
              <a:t>穿越時間</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聽覺特徵對穿越時間有顯著影響</a:t>
            </a:r>
            <a:r>
              <a:rPr lang="en-US" altLang="zh-TW" dirty="0"/>
              <a:t>(F(3,463)=2.87, p=0.0362)</a:t>
            </a:r>
          </a:p>
          <a:p>
            <a:pPr marL="0" indent="0">
              <a:lnSpc>
                <a:spcPct val="125000"/>
              </a:lnSpc>
              <a:spcBef>
                <a:spcPts val="300"/>
              </a:spcBef>
              <a:spcAft>
                <a:spcPts val="300"/>
              </a:spcAft>
              <a:buNone/>
            </a:pPr>
            <a:r>
              <a:rPr lang="zh-TW" altLang="en-US" dirty="0"/>
              <a:t>→</a:t>
            </a:r>
            <a:r>
              <a:rPr lang="zh-TW" altLang="en-US" b="1" dirty="0"/>
              <a:t>口頭說</a:t>
            </a:r>
            <a:r>
              <a:rPr lang="en-US" altLang="zh-TW" b="1" dirty="0"/>
              <a:t>”Safe to cross”</a:t>
            </a:r>
            <a:r>
              <a:rPr lang="zh-TW" altLang="en-US" dirty="0"/>
              <a:t>的穿越時間最少；喇叭聲的穿越時間為最長</a:t>
            </a:r>
            <a:endParaRPr lang="en-US" altLang="zh-TW" dirty="0"/>
          </a:p>
          <a:p>
            <a:pPr>
              <a:lnSpc>
                <a:spcPct val="125000"/>
              </a:lnSpc>
              <a:spcBef>
                <a:spcPts val="300"/>
              </a:spcBef>
              <a:spcAft>
                <a:spcPts val="300"/>
              </a:spcAft>
              <a:buFont typeface="Wingdings" panose="05000000000000000000" pitchFamily="2" charset="2"/>
              <a:buChar char="Ø"/>
            </a:pPr>
            <a:endParaRPr lang="zh-TW" altLang="en-US" dirty="0"/>
          </a:p>
        </p:txBody>
      </p:sp>
      <p:sp>
        <p:nvSpPr>
          <p:cNvPr id="4" name="投影片編號版面配置區 3">
            <a:extLst>
              <a:ext uri="{FF2B5EF4-FFF2-40B4-BE49-F238E27FC236}">
                <a16:creationId xmlns:a16="http://schemas.microsoft.com/office/drawing/2014/main" id="{28184E39-90A7-DCA5-F351-A15D562FD8DF}"/>
              </a:ext>
            </a:extLst>
          </p:cNvPr>
          <p:cNvSpPr>
            <a:spLocks noGrp="1"/>
          </p:cNvSpPr>
          <p:nvPr>
            <p:ph type="sldNum" sz="quarter" idx="12"/>
          </p:nvPr>
        </p:nvSpPr>
        <p:spPr/>
        <p:txBody>
          <a:bodyPr/>
          <a:lstStyle/>
          <a:p>
            <a:fld id="{ADB9A16C-9DC4-47BC-86C3-85660D3CFFBD}" type="slidenum">
              <a:rPr lang="zh-TW" altLang="en-US" smtClean="0"/>
              <a:t>53</a:t>
            </a:fld>
            <a:endParaRPr lang="zh-TW" altLang="en-US"/>
          </a:p>
        </p:txBody>
      </p:sp>
      <p:grpSp>
        <p:nvGrpSpPr>
          <p:cNvPr id="12" name="群組 11">
            <a:extLst>
              <a:ext uri="{FF2B5EF4-FFF2-40B4-BE49-F238E27FC236}">
                <a16:creationId xmlns:a16="http://schemas.microsoft.com/office/drawing/2014/main" id="{061A0150-46E8-4F18-E1C3-9ECAAC24C866}"/>
              </a:ext>
            </a:extLst>
          </p:cNvPr>
          <p:cNvGrpSpPr/>
          <p:nvPr/>
        </p:nvGrpSpPr>
        <p:grpSpPr>
          <a:xfrm>
            <a:off x="696950" y="3689685"/>
            <a:ext cx="5832188" cy="1858938"/>
            <a:chOff x="793201" y="2666682"/>
            <a:chExt cx="7402710" cy="1744897"/>
          </a:xfrm>
        </p:grpSpPr>
        <p:pic>
          <p:nvPicPr>
            <p:cNvPr id="6" name="圖片 5">
              <a:extLst>
                <a:ext uri="{FF2B5EF4-FFF2-40B4-BE49-F238E27FC236}">
                  <a16:creationId xmlns:a16="http://schemas.microsoft.com/office/drawing/2014/main" id="{D2048D50-7987-29F7-6A2A-37C2948A49C1}"/>
                </a:ext>
              </a:extLst>
            </p:cNvPr>
            <p:cNvPicPr>
              <a:picLocks noChangeAspect="1"/>
            </p:cNvPicPr>
            <p:nvPr/>
          </p:nvPicPr>
          <p:blipFill rotWithShape="1">
            <a:blip r:embed="rId3"/>
            <a:srcRect r="81538"/>
            <a:stretch/>
          </p:blipFill>
          <p:spPr>
            <a:xfrm>
              <a:off x="793201" y="2666684"/>
              <a:ext cx="1901873" cy="1744895"/>
            </a:xfrm>
            <a:prstGeom prst="rect">
              <a:avLst/>
            </a:prstGeom>
          </p:spPr>
        </p:pic>
        <p:pic>
          <p:nvPicPr>
            <p:cNvPr id="9" name="圖片 8">
              <a:extLst>
                <a:ext uri="{FF2B5EF4-FFF2-40B4-BE49-F238E27FC236}">
                  <a16:creationId xmlns:a16="http://schemas.microsoft.com/office/drawing/2014/main" id="{9953C6EB-DFD6-39CE-975E-36F2F84970EA}"/>
                </a:ext>
              </a:extLst>
            </p:cNvPr>
            <p:cNvPicPr>
              <a:picLocks noChangeAspect="1"/>
            </p:cNvPicPr>
            <p:nvPr/>
          </p:nvPicPr>
          <p:blipFill rotWithShape="1">
            <a:blip r:embed="rId3"/>
            <a:srcRect l="33567" r="47971"/>
            <a:stretch/>
          </p:blipFill>
          <p:spPr>
            <a:xfrm>
              <a:off x="2674219" y="2666683"/>
              <a:ext cx="1901873" cy="1744895"/>
            </a:xfrm>
            <a:prstGeom prst="rect">
              <a:avLst/>
            </a:prstGeom>
          </p:spPr>
        </p:pic>
        <p:pic>
          <p:nvPicPr>
            <p:cNvPr id="10" name="圖片 9">
              <a:extLst>
                <a:ext uri="{FF2B5EF4-FFF2-40B4-BE49-F238E27FC236}">
                  <a16:creationId xmlns:a16="http://schemas.microsoft.com/office/drawing/2014/main" id="{18CFCD91-39C3-AEB2-2CF6-9FB49D44FD6C}"/>
                </a:ext>
              </a:extLst>
            </p:cNvPr>
            <p:cNvPicPr>
              <a:picLocks noChangeAspect="1"/>
            </p:cNvPicPr>
            <p:nvPr/>
          </p:nvPicPr>
          <p:blipFill rotWithShape="1">
            <a:blip r:embed="rId3"/>
            <a:srcRect l="54093" r="18228"/>
            <a:stretch/>
          </p:blipFill>
          <p:spPr>
            <a:xfrm>
              <a:off x="4073973" y="2666682"/>
              <a:ext cx="2851403" cy="1744895"/>
            </a:xfrm>
            <a:prstGeom prst="rect">
              <a:avLst/>
            </a:prstGeom>
          </p:spPr>
        </p:pic>
        <p:pic>
          <p:nvPicPr>
            <p:cNvPr id="11" name="圖片 10">
              <a:extLst>
                <a:ext uri="{FF2B5EF4-FFF2-40B4-BE49-F238E27FC236}">
                  <a16:creationId xmlns:a16="http://schemas.microsoft.com/office/drawing/2014/main" id="{1AD56CDD-F916-004E-86B3-17AE90BD3CD8}"/>
                </a:ext>
              </a:extLst>
            </p:cNvPr>
            <p:cNvPicPr>
              <a:picLocks noChangeAspect="1"/>
            </p:cNvPicPr>
            <p:nvPr/>
          </p:nvPicPr>
          <p:blipFill rotWithShape="1">
            <a:blip r:embed="rId3"/>
            <a:srcRect l="83603" r="-1"/>
            <a:stretch/>
          </p:blipFill>
          <p:spPr>
            <a:xfrm>
              <a:off x="6506677" y="2666682"/>
              <a:ext cx="1689234" cy="1744895"/>
            </a:xfrm>
            <a:prstGeom prst="rect">
              <a:avLst/>
            </a:prstGeom>
          </p:spPr>
        </p:pic>
      </p:grpSp>
      <p:pic>
        <p:nvPicPr>
          <p:cNvPr id="14" name="圖片 13">
            <a:extLst>
              <a:ext uri="{FF2B5EF4-FFF2-40B4-BE49-F238E27FC236}">
                <a16:creationId xmlns:a16="http://schemas.microsoft.com/office/drawing/2014/main" id="{0BD8ABAF-32F5-EE68-1410-D4D7331AAF05}"/>
              </a:ext>
            </a:extLst>
          </p:cNvPr>
          <p:cNvPicPr>
            <a:picLocks noChangeAspect="1"/>
          </p:cNvPicPr>
          <p:nvPr/>
        </p:nvPicPr>
        <p:blipFill>
          <a:blip r:embed="rId4"/>
          <a:stretch>
            <a:fillRect/>
          </a:stretch>
        </p:blipFill>
        <p:spPr>
          <a:xfrm>
            <a:off x="7070294" y="3660810"/>
            <a:ext cx="4265771" cy="1858936"/>
          </a:xfrm>
          <a:prstGeom prst="rect">
            <a:avLst/>
          </a:prstGeom>
        </p:spPr>
      </p:pic>
    </p:spTree>
    <p:extLst>
      <p:ext uri="{BB962C8B-B14F-4D97-AF65-F5344CB8AC3E}">
        <p14:creationId xmlns:p14="http://schemas.microsoft.com/office/powerpoint/2010/main" val="1414966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Discussion</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80" y="1845734"/>
            <a:ext cx="10058400" cy="4378604"/>
          </a:xfrm>
        </p:spPr>
        <p:txBody>
          <a:bodyPr>
            <a:normAutofit fontScale="92500"/>
          </a:bodyPr>
          <a:lstStyle/>
          <a:p>
            <a:pPr>
              <a:lnSpc>
                <a:spcPct val="125000"/>
              </a:lnSpc>
              <a:spcBef>
                <a:spcPts val="300"/>
              </a:spcBef>
              <a:spcAft>
                <a:spcPts val="300"/>
              </a:spcAft>
              <a:buFont typeface="Wingdings" panose="05000000000000000000" pitchFamily="2" charset="2"/>
              <a:buChar char="Ø"/>
            </a:pPr>
            <a:r>
              <a:rPr lang="zh-TW" altLang="en-US" dirty="0"/>
              <a:t>此研究旨在探討哪些外部特徵行人對外部特徵的選擇及了解在有外部特徵的情況下，行人的穿越行為。</a:t>
            </a:r>
          </a:p>
          <a:p>
            <a:pPr marL="457200" indent="-457200">
              <a:lnSpc>
                <a:spcPct val="125000"/>
              </a:lnSpc>
              <a:spcBef>
                <a:spcPts val="300"/>
              </a:spcBef>
              <a:spcAft>
                <a:spcPts val="300"/>
              </a:spcAft>
              <a:buFont typeface="+mj-lt"/>
              <a:buAutoNum type="arabicPeriod"/>
            </a:pPr>
            <a:r>
              <a:rPr lang="zh-TW" altLang="en-US" dirty="0"/>
              <a:t>文字和行走輪廓是最受青睞的視覺特徵</a:t>
            </a:r>
            <a:endParaRPr lang="en-US" altLang="zh-TW" dirty="0"/>
          </a:p>
          <a:p>
            <a:pPr marL="457200" indent="-457200">
              <a:lnSpc>
                <a:spcPct val="125000"/>
              </a:lnSpc>
              <a:spcBef>
                <a:spcPts val="300"/>
              </a:spcBef>
              <a:spcAft>
                <a:spcPts val="300"/>
              </a:spcAft>
              <a:buFont typeface="+mj-lt"/>
              <a:buAutoNum type="arabicPeriod"/>
            </a:pPr>
            <a:r>
              <a:rPr lang="zh-TW" altLang="en-US" dirty="0"/>
              <a:t>口頭說</a:t>
            </a:r>
            <a:r>
              <a:rPr lang="en-US" altLang="zh-TW" dirty="0"/>
              <a:t>”Safe to cross”</a:t>
            </a:r>
            <a:r>
              <a:rPr lang="zh-TW" altLang="en-US" dirty="0"/>
              <a:t>是最受青睞的聽覺特徵</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在十字路口有很多事情會分散行人的注意力，例如：發簡訊或講電話，而聲音特徵可以解決這種分心，且聲音分心對於有視覺障礙的行人很有幫助</a:t>
            </a:r>
            <a:r>
              <a:rPr lang="en-US" altLang="zh-TW" dirty="0"/>
              <a:t>(Deb et al., 2016) </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另一方面，受測者可能會擔心他們會被喇叭聲或音樂與交通環境中的其他聲音混淆，因此對行人輪廓及文字的評分高於口頭說</a:t>
            </a:r>
            <a:r>
              <a:rPr lang="en-US" altLang="zh-TW" dirty="0"/>
              <a:t>”Safe to cross”(≥6)</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受測者認為閃爍的特徵可以更清楚看見車輛上的資訊。</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他們認為微笑是不太有效的特徵，他們不知道這輛車微笑是指車輛停下來還是行人要停下來。</a:t>
            </a:r>
            <a:endParaRPr lang="en-US" altLang="zh-TW" dirty="0"/>
          </a:p>
        </p:txBody>
      </p:sp>
      <p:sp>
        <p:nvSpPr>
          <p:cNvPr id="4" name="投影片編號版面配置區 3">
            <a:extLst>
              <a:ext uri="{FF2B5EF4-FFF2-40B4-BE49-F238E27FC236}">
                <a16:creationId xmlns:a16="http://schemas.microsoft.com/office/drawing/2014/main" id="{C4D5243D-3021-0E5D-B949-D3B64F19EA9B}"/>
              </a:ext>
            </a:extLst>
          </p:cNvPr>
          <p:cNvSpPr>
            <a:spLocks noGrp="1"/>
          </p:cNvSpPr>
          <p:nvPr>
            <p:ph type="sldNum" sz="quarter" idx="12"/>
          </p:nvPr>
        </p:nvSpPr>
        <p:spPr/>
        <p:txBody>
          <a:bodyPr/>
          <a:lstStyle/>
          <a:p>
            <a:fld id="{ADB9A16C-9DC4-47BC-86C3-85660D3CFFBD}" type="slidenum">
              <a:rPr lang="zh-TW" altLang="en-US" smtClean="0"/>
              <a:t>54</a:t>
            </a:fld>
            <a:endParaRPr lang="zh-TW" altLang="en-US"/>
          </a:p>
        </p:txBody>
      </p:sp>
    </p:spTree>
    <p:extLst>
      <p:ext uri="{BB962C8B-B14F-4D97-AF65-F5344CB8AC3E}">
        <p14:creationId xmlns:p14="http://schemas.microsoft.com/office/powerpoint/2010/main" val="1392320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A313E5-0032-AFF8-A9A2-9F4CB8C7F084}"/>
              </a:ext>
            </a:extLst>
          </p:cNvPr>
          <p:cNvSpPr txBox="1">
            <a:spLocks/>
          </p:cNvSpPr>
          <p:nvPr/>
        </p:nvSpPr>
        <p:spPr>
          <a:xfrm>
            <a:off x="362551" y="0"/>
            <a:ext cx="11466897" cy="812800"/>
          </a:xfrm>
          <a:prstGeom prst="rect">
            <a:avLst/>
          </a:prstGeom>
        </p:spPr>
        <p:txBody>
          <a:bodyPr>
            <a:normAutofit fontScale="82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5000"/>
              </a:lnSpc>
              <a:spcBef>
                <a:spcPts val="300"/>
              </a:spcBef>
              <a:spcAft>
                <a:spcPts val="300"/>
              </a:spcAft>
            </a:pPr>
            <a:r>
              <a:rPr lang="en-US" altLang="zh-TW" sz="2800" b="1"/>
              <a:t>To Walk or Not to Walk: Crowdsourced Assessment of External Vehicle-to-Pedestrian Displays</a:t>
            </a:r>
            <a:endParaRPr lang="zh-TW" altLang="en-US" sz="2800" b="1" dirty="0"/>
          </a:p>
        </p:txBody>
      </p:sp>
      <p:sp>
        <p:nvSpPr>
          <p:cNvPr id="27" name="文字方塊 26">
            <a:extLst>
              <a:ext uri="{FF2B5EF4-FFF2-40B4-BE49-F238E27FC236}">
                <a16:creationId xmlns:a16="http://schemas.microsoft.com/office/drawing/2014/main" id="{A176DD09-0EF5-72BF-5F09-E83AD21ABC96}"/>
              </a:ext>
            </a:extLst>
          </p:cNvPr>
          <p:cNvSpPr txBox="1"/>
          <p:nvPr/>
        </p:nvSpPr>
        <p:spPr>
          <a:xfrm>
            <a:off x="362551" y="707588"/>
            <a:ext cx="1478113" cy="461665"/>
          </a:xfrm>
          <a:prstGeom prst="rect">
            <a:avLst/>
          </a:prstGeom>
          <a:noFill/>
        </p:spPr>
        <p:txBody>
          <a:bodyPr wrap="square" rtlCol="0">
            <a:spAutoFit/>
          </a:bodyPr>
          <a:lstStyle/>
          <a:p>
            <a:pPr marL="342900" indent="-342900">
              <a:buFont typeface="Wingdings" panose="05000000000000000000" pitchFamily="2" charset="2"/>
              <a:buChar char="Ø"/>
            </a:pPr>
            <a:r>
              <a:rPr lang="zh-TW" altLang="en-US" sz="2400" dirty="0"/>
              <a:t>結果</a:t>
            </a:r>
          </a:p>
        </p:txBody>
      </p:sp>
      <p:sp>
        <p:nvSpPr>
          <p:cNvPr id="9" name="文字方塊 8">
            <a:extLst>
              <a:ext uri="{FF2B5EF4-FFF2-40B4-BE49-F238E27FC236}">
                <a16:creationId xmlns:a16="http://schemas.microsoft.com/office/drawing/2014/main" id="{1C11A085-56AC-65A9-A006-EBD7DD91B3FC}"/>
              </a:ext>
            </a:extLst>
          </p:cNvPr>
          <p:cNvSpPr txBox="1"/>
          <p:nvPr/>
        </p:nvSpPr>
        <p:spPr>
          <a:xfrm>
            <a:off x="7776457" y="2669985"/>
            <a:ext cx="4248967" cy="2375009"/>
          </a:xfrm>
          <a:prstGeom prst="rect">
            <a:avLst/>
          </a:prstGeom>
          <a:noFill/>
        </p:spPr>
        <p:txBody>
          <a:bodyPr wrap="square">
            <a:spAutoFit/>
          </a:bodyPr>
          <a:lstStyle/>
          <a:p>
            <a:pPr marL="285750" indent="-285750">
              <a:lnSpc>
                <a:spcPct val="125000"/>
              </a:lnSpc>
              <a:spcBef>
                <a:spcPts val="300"/>
              </a:spcBef>
              <a:spcAft>
                <a:spcPts val="300"/>
              </a:spcAft>
              <a:buFont typeface="Wingdings" panose="05000000000000000000" pitchFamily="2" charset="2"/>
              <a:buChar char="Ø"/>
            </a:pPr>
            <a:r>
              <a:rPr lang="zh-TW" altLang="en-US" dirty="0"/>
              <a:t>文字被認為是最容易辨識的。</a:t>
            </a:r>
            <a:endParaRPr lang="en-US" altLang="zh-TW" dirty="0"/>
          </a:p>
          <a:p>
            <a:pPr marL="285750" indent="-285750">
              <a:lnSpc>
                <a:spcPct val="125000"/>
              </a:lnSpc>
              <a:spcBef>
                <a:spcPts val="300"/>
              </a:spcBef>
              <a:spcAft>
                <a:spcPts val="300"/>
              </a:spcAft>
              <a:buFont typeface="Wingdings" panose="05000000000000000000" pitchFamily="2" charset="2"/>
              <a:buChar char="Ø"/>
            </a:pPr>
            <a:r>
              <a:rPr lang="zh-TW" altLang="en-US" dirty="0"/>
              <a:t>受測者認為小綠人及綠色的</a:t>
            </a:r>
            <a:r>
              <a:rPr lang="en-US" altLang="zh-TW" dirty="0"/>
              <a:t>“WALK”</a:t>
            </a:r>
            <a:r>
              <a:rPr lang="zh-TW" altLang="en-US" dirty="0"/>
              <a:t>明顯表示為可以安全過馬路</a:t>
            </a:r>
            <a:endParaRPr lang="en-US" altLang="zh-TW" dirty="0"/>
          </a:p>
          <a:p>
            <a:pPr marL="285750" indent="-285750">
              <a:lnSpc>
                <a:spcPct val="125000"/>
              </a:lnSpc>
              <a:spcBef>
                <a:spcPts val="300"/>
              </a:spcBef>
              <a:spcAft>
                <a:spcPts val="300"/>
              </a:spcAft>
              <a:buFont typeface="Wingdings" panose="05000000000000000000" pitchFamily="2" charset="2"/>
              <a:buChar char="Ø"/>
            </a:pPr>
            <a:r>
              <a:rPr lang="zh-TW" altLang="en-US" dirty="0"/>
              <a:t>則舉手和紅色的</a:t>
            </a:r>
            <a:r>
              <a:rPr lang="en-US" altLang="zh-TW" dirty="0"/>
              <a:t>”DON’T</a:t>
            </a:r>
            <a:r>
              <a:rPr lang="zh-TW" altLang="en-US" dirty="0"/>
              <a:t> </a:t>
            </a:r>
            <a:r>
              <a:rPr lang="en-US" altLang="zh-TW" dirty="0"/>
              <a:t>WALK”</a:t>
            </a:r>
            <a:r>
              <a:rPr lang="zh-TW" altLang="en-US" dirty="0"/>
              <a:t>明顯代表禁止過馬路。</a:t>
            </a:r>
            <a:endParaRPr lang="en-US" altLang="zh-TW" dirty="0"/>
          </a:p>
          <a:p>
            <a:pPr marL="285750" indent="-285750">
              <a:lnSpc>
                <a:spcPct val="125000"/>
              </a:lnSpc>
              <a:spcBef>
                <a:spcPts val="300"/>
              </a:spcBef>
              <a:spcAft>
                <a:spcPts val="300"/>
              </a:spcAft>
              <a:buFont typeface="Wingdings" panose="05000000000000000000" pitchFamily="2" charset="2"/>
              <a:buChar char="Ø"/>
            </a:pPr>
            <a:endParaRPr lang="zh-TW" altLang="en-US" dirty="0"/>
          </a:p>
        </p:txBody>
      </p:sp>
      <p:pic>
        <p:nvPicPr>
          <p:cNvPr id="10" name="圖片 9">
            <a:extLst>
              <a:ext uri="{FF2B5EF4-FFF2-40B4-BE49-F238E27FC236}">
                <a16:creationId xmlns:a16="http://schemas.microsoft.com/office/drawing/2014/main" id="{73AD5D46-2215-EB45-BE39-CDE9A6E83893}"/>
              </a:ext>
            </a:extLst>
          </p:cNvPr>
          <p:cNvPicPr>
            <a:picLocks noChangeAspect="1"/>
          </p:cNvPicPr>
          <p:nvPr/>
        </p:nvPicPr>
        <p:blipFill>
          <a:blip r:embed="rId3"/>
          <a:stretch>
            <a:fillRect/>
          </a:stretch>
        </p:blipFill>
        <p:spPr>
          <a:xfrm>
            <a:off x="553164" y="1281528"/>
            <a:ext cx="2943636" cy="2762636"/>
          </a:xfrm>
          <a:prstGeom prst="rect">
            <a:avLst/>
          </a:prstGeom>
        </p:spPr>
      </p:pic>
      <p:pic>
        <p:nvPicPr>
          <p:cNvPr id="14" name="圖片 13">
            <a:extLst>
              <a:ext uri="{FF2B5EF4-FFF2-40B4-BE49-F238E27FC236}">
                <a16:creationId xmlns:a16="http://schemas.microsoft.com/office/drawing/2014/main" id="{2917689E-44EE-F11E-8769-414237DD4D95}"/>
              </a:ext>
            </a:extLst>
          </p:cNvPr>
          <p:cNvPicPr>
            <a:picLocks noChangeAspect="1"/>
          </p:cNvPicPr>
          <p:nvPr/>
        </p:nvPicPr>
        <p:blipFill>
          <a:blip r:embed="rId4"/>
          <a:stretch>
            <a:fillRect/>
          </a:stretch>
        </p:blipFill>
        <p:spPr>
          <a:xfrm>
            <a:off x="553164" y="3809208"/>
            <a:ext cx="2981741" cy="2762636"/>
          </a:xfrm>
          <a:prstGeom prst="rect">
            <a:avLst/>
          </a:prstGeom>
        </p:spPr>
      </p:pic>
      <p:pic>
        <p:nvPicPr>
          <p:cNvPr id="16" name="圖片 15">
            <a:extLst>
              <a:ext uri="{FF2B5EF4-FFF2-40B4-BE49-F238E27FC236}">
                <a16:creationId xmlns:a16="http://schemas.microsoft.com/office/drawing/2014/main" id="{E6C6B111-E67C-2C36-75B5-DA7226FBB117}"/>
              </a:ext>
            </a:extLst>
          </p:cNvPr>
          <p:cNvPicPr>
            <a:picLocks noChangeAspect="1"/>
          </p:cNvPicPr>
          <p:nvPr/>
        </p:nvPicPr>
        <p:blipFill>
          <a:blip r:embed="rId5"/>
          <a:stretch>
            <a:fillRect/>
          </a:stretch>
        </p:blipFill>
        <p:spPr>
          <a:xfrm>
            <a:off x="4614655" y="1288667"/>
            <a:ext cx="2962688" cy="2762636"/>
          </a:xfrm>
          <a:prstGeom prst="rect">
            <a:avLst/>
          </a:prstGeom>
        </p:spPr>
      </p:pic>
      <p:pic>
        <p:nvPicPr>
          <p:cNvPr id="18" name="圖片 17">
            <a:extLst>
              <a:ext uri="{FF2B5EF4-FFF2-40B4-BE49-F238E27FC236}">
                <a16:creationId xmlns:a16="http://schemas.microsoft.com/office/drawing/2014/main" id="{CB372D01-379D-D01C-31A1-7246F9C70D60}"/>
              </a:ext>
            </a:extLst>
          </p:cNvPr>
          <p:cNvPicPr>
            <a:picLocks noChangeAspect="1"/>
          </p:cNvPicPr>
          <p:nvPr/>
        </p:nvPicPr>
        <p:blipFill>
          <a:blip r:embed="rId6"/>
          <a:stretch>
            <a:fillRect/>
          </a:stretch>
        </p:blipFill>
        <p:spPr>
          <a:xfrm>
            <a:off x="4614655" y="3809208"/>
            <a:ext cx="3000794" cy="2762636"/>
          </a:xfrm>
          <a:prstGeom prst="rect">
            <a:avLst/>
          </a:prstGeom>
        </p:spPr>
      </p:pic>
    </p:spTree>
    <p:extLst>
      <p:ext uri="{BB962C8B-B14F-4D97-AF65-F5344CB8AC3E}">
        <p14:creationId xmlns:p14="http://schemas.microsoft.com/office/powerpoint/2010/main" val="856288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5B4592-FA52-4568-8BB4-43EEC52FF7A1}"/>
              </a:ext>
            </a:extLst>
          </p:cNvPr>
          <p:cNvSpPr>
            <a:spLocks noGrp="1"/>
          </p:cNvSpPr>
          <p:nvPr>
            <p:ph type="ctrTitle"/>
          </p:nvPr>
        </p:nvSpPr>
        <p:spPr>
          <a:xfrm>
            <a:off x="1097279" y="758952"/>
            <a:ext cx="10727167" cy="3566160"/>
          </a:xfrm>
        </p:spPr>
        <p:txBody>
          <a:bodyPr>
            <a:noAutofit/>
          </a:bodyPr>
          <a:lstStyle/>
          <a:p>
            <a:pPr algn="ctr">
              <a:lnSpc>
                <a:spcPct val="125000"/>
              </a:lnSpc>
              <a:spcBef>
                <a:spcPts val="300"/>
              </a:spcBef>
              <a:spcAft>
                <a:spcPts val="300"/>
              </a:spcAft>
            </a:pPr>
            <a:r>
              <a:rPr lang="en-US" altLang="zh-TW" sz="4000" dirty="0"/>
              <a:t>External Human-Machine Interfaces on</a:t>
            </a:r>
            <a:r>
              <a:rPr lang="zh-TW" altLang="en-US" sz="4000" dirty="0"/>
              <a:t> </a:t>
            </a:r>
            <a:r>
              <a:rPr lang="en-US" altLang="zh-TW" sz="4000" dirty="0"/>
              <a:t>Automated Vehicles: Effects on Pedestrian</a:t>
            </a:r>
            <a:r>
              <a:rPr lang="zh-TW" altLang="en-US" sz="4000" dirty="0"/>
              <a:t> </a:t>
            </a:r>
            <a:r>
              <a:rPr lang="en-US" altLang="zh-TW" sz="4000" dirty="0"/>
              <a:t>Crossing Decisions</a:t>
            </a:r>
            <a:endParaRPr lang="zh-TW" altLang="en-US" sz="4000" dirty="0"/>
          </a:p>
        </p:txBody>
      </p:sp>
      <p:sp>
        <p:nvSpPr>
          <p:cNvPr id="3" name="副標題 2">
            <a:extLst>
              <a:ext uri="{FF2B5EF4-FFF2-40B4-BE49-F238E27FC236}">
                <a16:creationId xmlns:a16="http://schemas.microsoft.com/office/drawing/2014/main" id="{7BBCE08D-2044-4ADC-BD6A-E048B602B752}"/>
              </a:ext>
            </a:extLst>
          </p:cNvPr>
          <p:cNvSpPr>
            <a:spLocks noGrp="1"/>
          </p:cNvSpPr>
          <p:nvPr>
            <p:ph type="subTitle" idx="1"/>
          </p:nvPr>
        </p:nvSpPr>
        <p:spPr>
          <a:xfrm>
            <a:off x="302191" y="4455621"/>
            <a:ext cx="11782233" cy="1828638"/>
          </a:xfrm>
        </p:spPr>
        <p:txBody>
          <a:bodyPr>
            <a:normAutofit fontScale="85000" lnSpcReduction="20000"/>
          </a:bodyPr>
          <a:lstStyle/>
          <a:p>
            <a:r>
              <a:rPr lang="zh-TW" altLang="en-US" cap="none" dirty="0"/>
              <a:t>作者：</a:t>
            </a:r>
            <a:r>
              <a:rPr lang="en-US" altLang="zh-TW" cap="none" dirty="0"/>
              <a:t> Koen de </a:t>
            </a:r>
            <a:r>
              <a:rPr lang="en-US" altLang="zh-TW" cap="none" dirty="0" err="1"/>
              <a:t>Clercq</a:t>
            </a:r>
            <a:r>
              <a:rPr lang="en-US" altLang="zh-TW" cap="none" dirty="0"/>
              <a:t>, Andre Dietrich, Juan Pablo </a:t>
            </a:r>
            <a:r>
              <a:rPr lang="en-US" altLang="zh-TW" cap="none" dirty="0" err="1"/>
              <a:t>Núñez</a:t>
            </a:r>
            <a:r>
              <a:rPr lang="en-US" altLang="zh-TW" cap="none" dirty="0"/>
              <a:t> Velasco, Joost de Winter, and </a:t>
            </a:r>
            <a:r>
              <a:rPr lang="en-US" altLang="zh-TW" cap="none" dirty="0" err="1"/>
              <a:t>Riender</a:t>
            </a:r>
            <a:r>
              <a:rPr lang="en-US" altLang="zh-TW" cap="none" dirty="0"/>
              <a:t> </a:t>
            </a:r>
            <a:r>
              <a:rPr lang="en-US" altLang="zh-TW" cap="none" dirty="0" err="1"/>
              <a:t>Happee</a:t>
            </a:r>
            <a:endParaRPr lang="en-US" altLang="zh-TW" cap="none" dirty="0"/>
          </a:p>
          <a:p>
            <a:r>
              <a:rPr lang="zh-TW" altLang="en-US" cap="none" dirty="0"/>
              <a:t>期刊：</a:t>
            </a:r>
            <a:r>
              <a:rPr lang="en-US" altLang="zh-TW" cap="none" dirty="0"/>
              <a:t>HUMAN FACTORS</a:t>
            </a:r>
            <a:r>
              <a:rPr lang="zh-TW" altLang="en-US" cap="none" dirty="0"/>
              <a:t> </a:t>
            </a:r>
            <a:r>
              <a:rPr lang="en-US" altLang="zh-TW" cap="none" dirty="0"/>
              <a:t>Vol. 61, No. 8, December 2019, pp. 1353–1370</a:t>
            </a:r>
          </a:p>
          <a:p>
            <a:r>
              <a:rPr lang="zh-TW" altLang="en-US" cap="none" dirty="0"/>
              <a:t>學生：陳瑀婕</a:t>
            </a:r>
          </a:p>
          <a:p>
            <a:r>
              <a:rPr lang="zh-TW" altLang="en-US" cap="none" dirty="0"/>
              <a:t>指導教授：柳永青 教授</a:t>
            </a:r>
          </a:p>
          <a:p>
            <a:endParaRPr lang="zh-TW" altLang="en-US" dirty="0"/>
          </a:p>
        </p:txBody>
      </p:sp>
      <p:sp>
        <p:nvSpPr>
          <p:cNvPr id="4" name="投影片編號版面配置區 3">
            <a:extLst>
              <a:ext uri="{FF2B5EF4-FFF2-40B4-BE49-F238E27FC236}">
                <a16:creationId xmlns:a16="http://schemas.microsoft.com/office/drawing/2014/main" id="{9432FFD2-F2AD-8A00-CDB2-0F56DB9BBA86}"/>
              </a:ext>
            </a:extLst>
          </p:cNvPr>
          <p:cNvSpPr>
            <a:spLocks noGrp="1"/>
          </p:cNvSpPr>
          <p:nvPr>
            <p:ph type="sldNum" sz="quarter" idx="12"/>
          </p:nvPr>
        </p:nvSpPr>
        <p:spPr/>
        <p:txBody>
          <a:bodyPr/>
          <a:lstStyle/>
          <a:p>
            <a:fld id="{ADB9A16C-9DC4-47BC-86C3-85660D3CFFBD}" type="slidenum">
              <a:rPr lang="zh-TW" altLang="en-US" smtClean="0"/>
              <a:t>7</a:t>
            </a:fld>
            <a:endParaRPr lang="zh-TW" altLang="en-US"/>
          </a:p>
        </p:txBody>
      </p:sp>
    </p:spTree>
    <p:extLst>
      <p:ext uri="{BB962C8B-B14F-4D97-AF65-F5344CB8AC3E}">
        <p14:creationId xmlns:p14="http://schemas.microsoft.com/office/powerpoint/2010/main" val="2698984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normAutofit lnSpcReduction="10000"/>
          </a:bodyPr>
          <a:lstStyle/>
          <a:p>
            <a:pPr>
              <a:lnSpc>
                <a:spcPct val="125000"/>
              </a:lnSpc>
              <a:spcBef>
                <a:spcPts val="300"/>
              </a:spcBef>
              <a:spcAft>
                <a:spcPts val="300"/>
              </a:spcAft>
              <a:buFont typeface="Wingdings" panose="05000000000000000000" pitchFamily="2" charset="2"/>
              <a:buChar char="Ø"/>
            </a:pPr>
            <a:r>
              <a:rPr lang="zh-TW" altLang="en-US" dirty="0"/>
              <a:t>根據歐洲聯盟委員會的數據，有</a:t>
            </a:r>
            <a:r>
              <a:rPr lang="en-US" altLang="zh-TW" dirty="0"/>
              <a:t>21%</a:t>
            </a:r>
            <a:r>
              <a:rPr lang="zh-TW" altLang="en-US" dirty="0"/>
              <a:t>的致命道路交通事故與行人有關，其中有</a:t>
            </a:r>
            <a:r>
              <a:rPr lang="en-US" altLang="zh-TW" dirty="0"/>
              <a:t>69%</a:t>
            </a:r>
            <a:r>
              <a:rPr lang="zh-TW" altLang="en-US" dirty="0"/>
              <a:t>的事故發生在城市地區</a:t>
            </a:r>
            <a:r>
              <a:rPr lang="en-US" altLang="zh-TW" dirty="0"/>
              <a:t>(European Commission, 2015)</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有學者預計在未來幾十年，自動駕駛汽車的使用率會逐漸增加</a:t>
            </a:r>
            <a:r>
              <a:rPr lang="en-US" altLang="zh-TW" dirty="0"/>
              <a:t>(Bansal &amp; </a:t>
            </a:r>
            <a:r>
              <a:rPr lang="en-US" altLang="zh-TW" dirty="0" err="1"/>
              <a:t>Kockelman</a:t>
            </a:r>
            <a:r>
              <a:rPr lang="en-US" altLang="zh-TW" dirty="0"/>
              <a:t>, 2017)</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因此，傳統汽車與行人的互動</a:t>
            </a:r>
            <a:r>
              <a:rPr lang="en-US" altLang="zh-TW" dirty="0"/>
              <a:t>(</a:t>
            </a:r>
            <a:r>
              <a:rPr lang="zh-TW" altLang="en-US" dirty="0"/>
              <a:t>眼神交流或手勢</a:t>
            </a:r>
            <a:r>
              <a:rPr lang="en-US" altLang="zh-TW" dirty="0"/>
              <a:t>)</a:t>
            </a:r>
            <a:r>
              <a:rPr lang="zh-TW" altLang="en-US" dirty="0"/>
              <a:t>會逐漸消失，行人可能無法推斷自動駕駛汽車的意圖或感知。</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這會導致汽車與行人互動的安全度降低，也可能導致大家對自動駕駛汽車的接受度產生負面的影響。</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各種研究調查，行人希望收到有關自動駕駛汽車是否停止的訊息</a:t>
            </a:r>
            <a:r>
              <a:rPr lang="en-US" altLang="zh-TW" dirty="0"/>
              <a:t>(</a:t>
            </a:r>
            <a:r>
              <a:rPr lang="en-US" altLang="zh-TW" dirty="0" err="1"/>
              <a:t>Dziennus</a:t>
            </a:r>
            <a:r>
              <a:rPr lang="en-US" altLang="zh-TW" dirty="0"/>
              <a:t>, </a:t>
            </a:r>
            <a:r>
              <a:rPr lang="en-US" altLang="zh-TW" dirty="0" err="1"/>
              <a:t>Schieben</a:t>
            </a:r>
            <a:r>
              <a:rPr lang="en-US" altLang="zh-TW" dirty="0"/>
              <a:t>, </a:t>
            </a:r>
            <a:r>
              <a:rPr lang="en-US" altLang="zh-TW" dirty="0" err="1"/>
              <a:t>Ilgen</a:t>
            </a:r>
            <a:r>
              <a:rPr lang="en-US" altLang="zh-TW" dirty="0"/>
              <a:t>, &amp; </a:t>
            </a:r>
            <a:r>
              <a:rPr lang="en-US" altLang="zh-TW" dirty="0" err="1"/>
              <a:t>Käthner</a:t>
            </a:r>
            <a:r>
              <a:rPr lang="en-US" altLang="zh-TW" dirty="0"/>
              <a:t>, 2016; Merat, Louw, Madigan, </a:t>
            </a:r>
            <a:r>
              <a:rPr lang="en-US" altLang="zh-TW" dirty="0" err="1"/>
              <a:t>Wilbrink</a:t>
            </a:r>
            <a:r>
              <a:rPr lang="en-US" altLang="zh-TW" dirty="0"/>
              <a:t>, &amp; </a:t>
            </a:r>
            <a:r>
              <a:rPr lang="en-US" altLang="zh-TW" dirty="0" err="1"/>
              <a:t>Schieben</a:t>
            </a:r>
            <a:r>
              <a:rPr lang="en-US" altLang="zh-TW" dirty="0"/>
              <a:t>, 2018; </a:t>
            </a:r>
            <a:r>
              <a:rPr lang="en-US" altLang="zh-TW" dirty="0" err="1"/>
              <a:t>Núñez</a:t>
            </a:r>
            <a:r>
              <a:rPr lang="en-US" altLang="zh-TW" dirty="0"/>
              <a:t> Velasco, Rodríguez Palmeiro, Farah, &amp; </a:t>
            </a:r>
            <a:r>
              <a:rPr lang="en-US" altLang="zh-TW" dirty="0" err="1"/>
              <a:t>Hagenzieker</a:t>
            </a:r>
            <a:r>
              <a:rPr lang="en-US" altLang="zh-TW" dirty="0"/>
              <a:t>, 2016)</a:t>
            </a:r>
            <a:r>
              <a:rPr lang="zh-TW" altLang="en-US" dirty="0"/>
              <a:t>。</a:t>
            </a:r>
          </a:p>
        </p:txBody>
      </p:sp>
      <p:sp>
        <p:nvSpPr>
          <p:cNvPr id="4" name="投影片編號版面配置區 3">
            <a:extLst>
              <a:ext uri="{FF2B5EF4-FFF2-40B4-BE49-F238E27FC236}">
                <a16:creationId xmlns:a16="http://schemas.microsoft.com/office/drawing/2014/main" id="{146238D7-C1C3-B6B9-75E9-8E3B1824C415}"/>
              </a:ext>
            </a:extLst>
          </p:cNvPr>
          <p:cNvSpPr>
            <a:spLocks noGrp="1"/>
          </p:cNvSpPr>
          <p:nvPr>
            <p:ph type="sldNum" sz="quarter" idx="12"/>
          </p:nvPr>
        </p:nvSpPr>
        <p:spPr/>
        <p:txBody>
          <a:bodyPr/>
          <a:lstStyle/>
          <a:p>
            <a:fld id="{ADB9A16C-9DC4-47BC-86C3-85660D3CFFBD}" type="slidenum">
              <a:rPr lang="zh-TW" altLang="en-US" smtClean="0"/>
              <a:t>8</a:t>
            </a:fld>
            <a:endParaRPr lang="zh-TW" altLang="en-US" dirty="0"/>
          </a:p>
        </p:txBody>
      </p:sp>
    </p:spTree>
    <p:extLst>
      <p:ext uri="{BB962C8B-B14F-4D97-AF65-F5344CB8AC3E}">
        <p14:creationId xmlns:p14="http://schemas.microsoft.com/office/powerpoint/2010/main" val="3303710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80" y="1845733"/>
            <a:ext cx="10058400" cy="3793067"/>
          </a:xfrm>
        </p:spPr>
        <p:txBody>
          <a:bodyPr>
            <a:normAutofit lnSpcReduction="10000"/>
          </a:bodyPr>
          <a:lstStyle/>
          <a:p>
            <a:pPr>
              <a:lnSpc>
                <a:spcPct val="125000"/>
              </a:lnSpc>
              <a:spcBef>
                <a:spcPts val="300"/>
              </a:spcBef>
              <a:spcAft>
                <a:spcPts val="300"/>
              </a:spcAft>
              <a:buFont typeface="Wingdings" panose="05000000000000000000" pitchFamily="2" charset="2"/>
              <a:buChar char="Ø"/>
            </a:pPr>
            <a:r>
              <a:rPr lang="zh-TW" altLang="en-US" dirty="0"/>
              <a:t>自動駕駛汽車可以外接人機介面</a:t>
            </a:r>
            <a:r>
              <a:rPr lang="en-US" altLang="zh-TW" dirty="0"/>
              <a:t>(</a:t>
            </a:r>
            <a:r>
              <a:rPr lang="en-US" altLang="zh-TW" dirty="0" err="1"/>
              <a:t>eHMI</a:t>
            </a:r>
            <a:r>
              <a:rPr lang="en-US" altLang="zh-TW" dirty="0"/>
              <a:t>)</a:t>
            </a:r>
            <a:r>
              <a:rPr lang="zh-TW" altLang="en-US" dirty="0"/>
              <a:t>來呈現訊息，以提高行人與汽車互動的安全性及效率。</a:t>
            </a:r>
            <a:endParaRPr lang="en-US" altLang="zh-TW" dirty="0"/>
          </a:p>
          <a:p>
            <a:pPr>
              <a:lnSpc>
                <a:spcPct val="125000"/>
              </a:lnSpc>
              <a:spcBef>
                <a:spcPts val="300"/>
              </a:spcBef>
              <a:spcAft>
                <a:spcPts val="300"/>
              </a:spcAft>
              <a:buFont typeface="Wingdings" panose="05000000000000000000" pitchFamily="2" charset="2"/>
              <a:buChar char="Ø"/>
            </a:pPr>
            <a:r>
              <a:rPr lang="en-US" altLang="zh-TW" dirty="0" err="1"/>
              <a:t>Clamann</a:t>
            </a:r>
            <a:r>
              <a:rPr lang="en-US" altLang="zh-TW" dirty="0"/>
              <a:t>, Aubert, and Cummings (2017)</a:t>
            </a:r>
            <a:r>
              <a:rPr lang="zh-TW" altLang="en-US" dirty="0"/>
              <a:t>向</a:t>
            </a:r>
            <a:r>
              <a:rPr lang="en-US" altLang="zh-TW" dirty="0"/>
              <a:t>50</a:t>
            </a:r>
            <a:r>
              <a:rPr lang="zh-TW" altLang="en-US" dirty="0"/>
              <a:t>名受測者呈現兩個不同資訊的</a:t>
            </a:r>
            <a:r>
              <a:rPr lang="en-US" altLang="zh-TW" dirty="0" err="1"/>
              <a:t>eHMI</a:t>
            </a:r>
            <a:r>
              <a:rPr lang="en-US" altLang="zh-TW" dirty="0"/>
              <a:t>(</a:t>
            </a:r>
            <a:r>
              <a:rPr lang="zh-TW" altLang="en-US" dirty="0"/>
              <a:t>帶有步行</a:t>
            </a:r>
            <a:r>
              <a:rPr lang="en-US" altLang="zh-TW" dirty="0"/>
              <a:t>/</a:t>
            </a:r>
            <a:r>
              <a:rPr lang="zh-TW" altLang="en-US" dirty="0"/>
              <a:t>禁止步行的介面</a:t>
            </a:r>
            <a:r>
              <a:rPr lang="en-US" altLang="zh-TW" dirty="0"/>
              <a:t>)</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ü"/>
            </a:pPr>
            <a:r>
              <a:rPr lang="zh-TW" altLang="en-US" dirty="0"/>
              <a:t>結果表示，與沒有</a:t>
            </a:r>
            <a:r>
              <a:rPr lang="en-US" altLang="zh-TW" dirty="0" err="1"/>
              <a:t>eHMI</a:t>
            </a:r>
            <a:r>
              <a:rPr lang="zh-TW" altLang="en-US" dirty="0"/>
              <a:t>相比，這些</a:t>
            </a:r>
            <a:r>
              <a:rPr lang="en-US" altLang="zh-TW" dirty="0" err="1"/>
              <a:t>eHMI</a:t>
            </a:r>
            <a:r>
              <a:rPr lang="zh-TW" altLang="en-US" dirty="0"/>
              <a:t>對決策時間沒有顯著差異，且只有</a:t>
            </a:r>
            <a:r>
              <a:rPr lang="en-US" altLang="zh-TW" dirty="0"/>
              <a:t>12%</a:t>
            </a:r>
            <a:r>
              <a:rPr lang="zh-TW" altLang="en-US" dirty="0"/>
              <a:t>的受測者表示</a:t>
            </a:r>
            <a:r>
              <a:rPr lang="en-US" altLang="zh-TW" dirty="0" err="1"/>
              <a:t>eHMI</a:t>
            </a:r>
            <a:r>
              <a:rPr lang="zh-TW" altLang="en-US" dirty="0"/>
              <a:t>有影響他們穿越馬路的決定。</a:t>
            </a:r>
            <a:endParaRPr lang="en-US" altLang="zh-TW" dirty="0"/>
          </a:p>
          <a:p>
            <a:pPr>
              <a:lnSpc>
                <a:spcPct val="125000"/>
              </a:lnSpc>
              <a:spcBef>
                <a:spcPts val="300"/>
              </a:spcBef>
              <a:spcAft>
                <a:spcPts val="300"/>
              </a:spcAft>
              <a:buFont typeface="Wingdings" panose="05000000000000000000" pitchFamily="2" charset="2"/>
              <a:buChar char="Ø"/>
            </a:pPr>
            <a:r>
              <a:rPr lang="en-US" altLang="zh-TW" dirty="0"/>
              <a:t>Chang, Toda, Sakamoto, and Igarashi (2017)</a:t>
            </a:r>
            <a:r>
              <a:rPr lang="zh-TW" altLang="en-US" dirty="0"/>
              <a:t>使用虛擬實境研究一個概念，當汽車的前燈注視著受測者，表示汽車將要停止的意圖</a:t>
            </a:r>
            <a:r>
              <a:rPr lang="en-US" altLang="zh-TW" dirty="0"/>
              <a:t>(“Eyes on a car”)</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ü"/>
            </a:pPr>
            <a:r>
              <a:rPr lang="zh-TW" altLang="en-US" dirty="0"/>
              <a:t>結果表明，決策時間從</a:t>
            </a:r>
            <a:r>
              <a:rPr lang="en-US" altLang="zh-TW" dirty="0"/>
              <a:t>2.32</a:t>
            </a:r>
            <a:r>
              <a:rPr lang="zh-TW" altLang="en-US" dirty="0"/>
              <a:t>秒</a:t>
            </a:r>
            <a:r>
              <a:rPr lang="en-US" altLang="zh-TW" dirty="0"/>
              <a:t>(SD=0.85)</a:t>
            </a:r>
            <a:r>
              <a:rPr lang="zh-TW" altLang="en-US" dirty="0"/>
              <a:t>減少到</a:t>
            </a:r>
            <a:r>
              <a:rPr lang="en-US" altLang="zh-TW" dirty="0"/>
              <a:t>2.03</a:t>
            </a:r>
            <a:r>
              <a:rPr lang="zh-TW" altLang="en-US" dirty="0"/>
              <a:t>秒</a:t>
            </a:r>
            <a:r>
              <a:rPr lang="en-US" altLang="zh-TW" dirty="0"/>
              <a:t>(SD=0.88)</a:t>
            </a:r>
            <a:r>
              <a:rPr lang="zh-TW" altLang="en-US" dirty="0"/>
              <a:t>。</a:t>
            </a:r>
          </a:p>
        </p:txBody>
      </p:sp>
      <p:sp>
        <p:nvSpPr>
          <p:cNvPr id="4" name="投影片編號版面配置區 3">
            <a:extLst>
              <a:ext uri="{FF2B5EF4-FFF2-40B4-BE49-F238E27FC236}">
                <a16:creationId xmlns:a16="http://schemas.microsoft.com/office/drawing/2014/main" id="{146238D7-C1C3-B6B9-75E9-8E3B1824C415}"/>
              </a:ext>
            </a:extLst>
          </p:cNvPr>
          <p:cNvSpPr>
            <a:spLocks noGrp="1"/>
          </p:cNvSpPr>
          <p:nvPr>
            <p:ph type="sldNum" sz="quarter" idx="12"/>
          </p:nvPr>
        </p:nvSpPr>
        <p:spPr/>
        <p:txBody>
          <a:bodyPr/>
          <a:lstStyle/>
          <a:p>
            <a:fld id="{ADB9A16C-9DC4-47BC-86C3-85660D3CFFBD}" type="slidenum">
              <a:rPr lang="zh-TW" altLang="en-US" smtClean="0"/>
              <a:t>9</a:t>
            </a:fld>
            <a:endParaRPr lang="zh-TW" altLang="en-US" dirty="0"/>
          </a:p>
        </p:txBody>
      </p:sp>
      <p:pic>
        <p:nvPicPr>
          <p:cNvPr id="6" name="圖片 5">
            <a:extLst>
              <a:ext uri="{FF2B5EF4-FFF2-40B4-BE49-F238E27FC236}">
                <a16:creationId xmlns:a16="http://schemas.microsoft.com/office/drawing/2014/main" id="{082AE31D-B235-5536-167C-8E233AB75FD9}"/>
              </a:ext>
            </a:extLst>
          </p:cNvPr>
          <p:cNvPicPr>
            <a:picLocks noChangeAspect="1"/>
          </p:cNvPicPr>
          <p:nvPr/>
        </p:nvPicPr>
        <p:blipFill>
          <a:blip r:embed="rId3"/>
          <a:stretch>
            <a:fillRect/>
          </a:stretch>
        </p:blipFill>
        <p:spPr>
          <a:xfrm>
            <a:off x="4548169" y="258117"/>
            <a:ext cx="2292618" cy="1304532"/>
          </a:xfrm>
          <a:prstGeom prst="rect">
            <a:avLst/>
          </a:prstGeom>
        </p:spPr>
      </p:pic>
      <p:pic>
        <p:nvPicPr>
          <p:cNvPr id="8" name="圖片 7">
            <a:extLst>
              <a:ext uri="{FF2B5EF4-FFF2-40B4-BE49-F238E27FC236}">
                <a16:creationId xmlns:a16="http://schemas.microsoft.com/office/drawing/2014/main" id="{4AA2A48D-F4FD-0A9E-3168-68C76CDC5EF0}"/>
              </a:ext>
            </a:extLst>
          </p:cNvPr>
          <p:cNvPicPr>
            <a:picLocks noChangeAspect="1"/>
          </p:cNvPicPr>
          <p:nvPr/>
        </p:nvPicPr>
        <p:blipFill>
          <a:blip r:embed="rId4"/>
          <a:stretch>
            <a:fillRect/>
          </a:stretch>
        </p:blipFill>
        <p:spPr>
          <a:xfrm>
            <a:off x="6840787" y="262191"/>
            <a:ext cx="2292618" cy="1296383"/>
          </a:xfrm>
          <a:prstGeom prst="rect">
            <a:avLst/>
          </a:prstGeom>
        </p:spPr>
      </p:pic>
      <p:sp>
        <p:nvSpPr>
          <p:cNvPr id="11" name="文字方塊 10">
            <a:extLst>
              <a:ext uri="{FF2B5EF4-FFF2-40B4-BE49-F238E27FC236}">
                <a16:creationId xmlns:a16="http://schemas.microsoft.com/office/drawing/2014/main" id="{F83581CA-8657-1525-4619-89CA78CC63F7}"/>
              </a:ext>
            </a:extLst>
          </p:cNvPr>
          <p:cNvSpPr txBox="1"/>
          <p:nvPr/>
        </p:nvSpPr>
        <p:spPr>
          <a:xfrm>
            <a:off x="979517" y="6437137"/>
            <a:ext cx="9959789" cy="646331"/>
          </a:xfrm>
          <a:prstGeom prst="rect">
            <a:avLst/>
          </a:prstGeom>
          <a:noFill/>
        </p:spPr>
        <p:txBody>
          <a:bodyPr wrap="square" rtlCol="0">
            <a:spAutoFit/>
          </a:bodyPr>
          <a:lstStyle/>
          <a:p>
            <a:r>
              <a:rPr lang="en-US" altLang="zh-TW" dirty="0">
                <a:hlinkClick r:id="rId5"/>
              </a:rPr>
              <a:t>https://www.youtube.com/watch?v=nRBgDVjn3lY</a:t>
            </a:r>
            <a:br>
              <a:rPr lang="en-US" altLang="zh-TW" dirty="0"/>
            </a:br>
            <a:endParaRPr lang="en-US" altLang="zh-TW" dirty="0"/>
          </a:p>
        </p:txBody>
      </p:sp>
      <p:pic>
        <p:nvPicPr>
          <p:cNvPr id="7" name="圖片 6">
            <a:extLst>
              <a:ext uri="{FF2B5EF4-FFF2-40B4-BE49-F238E27FC236}">
                <a16:creationId xmlns:a16="http://schemas.microsoft.com/office/drawing/2014/main" id="{5F862766-D045-D982-4EB5-8442121704A4}"/>
              </a:ext>
            </a:extLst>
          </p:cNvPr>
          <p:cNvPicPr>
            <a:picLocks noChangeAspect="1"/>
          </p:cNvPicPr>
          <p:nvPr/>
        </p:nvPicPr>
        <p:blipFill>
          <a:blip r:embed="rId6"/>
          <a:stretch>
            <a:fillRect/>
          </a:stretch>
        </p:blipFill>
        <p:spPr>
          <a:xfrm>
            <a:off x="291943" y="97697"/>
            <a:ext cx="2832664" cy="2533208"/>
          </a:xfrm>
          <a:prstGeom prst="rect">
            <a:avLst/>
          </a:prstGeom>
        </p:spPr>
      </p:pic>
    </p:spTree>
    <p:extLst>
      <p:ext uri="{BB962C8B-B14F-4D97-AF65-F5344CB8AC3E}">
        <p14:creationId xmlns:p14="http://schemas.microsoft.com/office/powerpoint/2010/main" val="137351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回顧">
  <a:themeElements>
    <a:clrScheme name="回顧">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好看">
      <a:majorFont>
        <a:latin typeface="Calibri"/>
        <a:ea typeface="微軟正黑體"/>
        <a:cs typeface=""/>
      </a:majorFont>
      <a:minorFont>
        <a:latin typeface="Calibri"/>
        <a:ea typeface="微軟正黑體"/>
        <a:cs typeface=""/>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578</TotalTime>
  <Words>6478</Words>
  <Application>Microsoft Office PowerPoint</Application>
  <PresentationFormat>寬螢幕</PresentationFormat>
  <Paragraphs>583</Paragraphs>
  <Slides>54</Slides>
  <Notes>30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54</vt:i4>
      </vt:variant>
    </vt:vector>
  </HeadingPairs>
  <TitlesOfParts>
    <vt:vector size="59" baseType="lpstr">
      <vt:lpstr>NexusSerif</vt:lpstr>
      <vt:lpstr>Arial</vt:lpstr>
      <vt:lpstr>Calibri</vt:lpstr>
      <vt:lpstr>Wingdings</vt:lpstr>
      <vt:lpstr>回顧</vt:lpstr>
      <vt:lpstr>05/18-06/01統整</vt:lpstr>
      <vt:lpstr>To Walk or Not to Walk: Crowdsourced Assessment of External Vehicle-to-Pedestrian Displays</vt:lpstr>
      <vt:lpstr>PowerPoint 簡報</vt:lpstr>
      <vt:lpstr>PowerPoint 簡報</vt:lpstr>
      <vt:lpstr>PowerPoint 簡報</vt:lpstr>
      <vt:lpstr>PowerPoint 簡報</vt:lpstr>
      <vt:lpstr>External Human-Machine Interfaces on Automated Vehicles: Effects on Pedestrian Crossing Decisions</vt:lpstr>
      <vt:lpstr>Introduction</vt:lpstr>
      <vt:lpstr>Introduction</vt:lpstr>
      <vt:lpstr>Introduction</vt:lpstr>
      <vt:lpstr>Method-受測者</vt:lpstr>
      <vt:lpstr>Method-設備</vt:lpstr>
      <vt:lpstr>Method-虛擬環境</vt:lpstr>
      <vt:lpstr>Method-虛擬環境</vt:lpstr>
      <vt:lpstr>Method-自變項</vt:lpstr>
      <vt:lpstr>Method-車輛尺寸</vt:lpstr>
      <vt:lpstr>Method-eHMI類型</vt:lpstr>
      <vt:lpstr>Method-eHMI類型</vt:lpstr>
      <vt:lpstr>Method-eHMI類型</vt:lpstr>
      <vt:lpstr>Method-eHMI類型</vt:lpstr>
      <vt:lpstr>Method-eHMI類型</vt:lpstr>
      <vt:lpstr>Method-受測者工作</vt:lpstr>
      <vt:lpstr>Method-受測者工作</vt:lpstr>
      <vt:lpstr>Method-流程</vt:lpstr>
      <vt:lpstr>Method-實驗設計</vt:lpstr>
      <vt:lpstr>Result-不讓步</vt:lpstr>
      <vt:lpstr>Result-不讓步</vt:lpstr>
      <vt:lpstr>Result-讓步</vt:lpstr>
      <vt:lpstr>Result-讓步</vt:lpstr>
      <vt:lpstr>Result-介面理解力</vt:lpstr>
      <vt:lpstr>Result-介面偏好</vt:lpstr>
      <vt:lpstr>Discussion</vt:lpstr>
      <vt:lpstr>Investigating pedestrian suggestions for external features on fully autonomous vehicles: A virtual reality experiment</vt:lpstr>
      <vt:lpstr>Introduction</vt:lpstr>
      <vt:lpstr>Introduction</vt:lpstr>
      <vt:lpstr>Introduction-文獻探討</vt:lpstr>
      <vt:lpstr>AVIP-Autonomous vehicles interaction with pedestrians</vt:lpstr>
      <vt:lpstr>Introduction</vt:lpstr>
      <vt:lpstr>Introduction</vt:lpstr>
      <vt:lpstr>Method-受測者</vt:lpstr>
      <vt:lpstr>Method-介面設計</vt:lpstr>
      <vt:lpstr>Method-介面設計</vt:lpstr>
      <vt:lpstr>Method-程序</vt:lpstr>
      <vt:lpstr>Method-實驗設計</vt:lpstr>
      <vt:lpstr>Result-主觀測量</vt:lpstr>
      <vt:lpstr>Result-主觀測量</vt:lpstr>
      <vt:lpstr>Result-主觀測量</vt:lpstr>
      <vt:lpstr>Result-主觀測量</vt:lpstr>
      <vt:lpstr>Result-穿越前等待時間</vt:lpstr>
      <vt:lpstr>Result-穿越前等待時間</vt:lpstr>
      <vt:lpstr>Result-穿越時間</vt:lpstr>
      <vt:lpstr>Result-穿越時間</vt:lpstr>
      <vt:lpstr>Result-穿越時間</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瑀婕 陳</dc:creator>
  <cp:lastModifiedBy>瑀婕 陳</cp:lastModifiedBy>
  <cp:revision>4</cp:revision>
  <dcterms:created xsi:type="dcterms:W3CDTF">2021-11-29T17:21:10Z</dcterms:created>
  <dcterms:modified xsi:type="dcterms:W3CDTF">2022-10-14T01:32:14Z</dcterms:modified>
</cp:coreProperties>
</file>